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rimo" panose="020B0604020202020204" pitchFamily="34" charset="0"/>
      <p:regular r:id="rId20"/>
    </p:embeddedFont>
    <p:embeddedFont>
      <p:font typeface="Arimo Bold" panose="020B0704020202020204" pitchFamily="34" charset="0"/>
      <p:regular r:id="rId21"/>
      <p:bold r:id="rId22"/>
    </p:embeddedFont>
    <p:embeddedFont>
      <p:font typeface="Britannic Bold" panose="020B0903060703020204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583" autoAdjust="0"/>
  </p:normalViewPr>
  <p:slideViewPr>
    <p:cSldViewPr>
      <p:cViewPr varScale="1">
        <p:scale>
          <a:sx n="65" d="100"/>
          <a:sy n="65" d="100"/>
        </p:scale>
        <p:origin x="8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5.svg"/><Relationship Id="rId4" Type="http://schemas.openxmlformats.org/officeDocument/2006/relationships/image" Target="../media/image21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IfUWtqvWfi4b5eEVN9BcA4/HealthPass-App-Prototype?type=design&amp;node-id=0%3A1&amp;mode=design&amp;t=QNPquScImC2iyVu8-1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35438" y="1260779"/>
            <a:ext cx="8961090" cy="3666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Britannic Bold"/>
              </a:rPr>
              <a:t>Application Interface Enhancement:</a:t>
            </a: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Britannic Bold"/>
              </a:rPr>
              <a:t>HealthPass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15"/>
            <a:ext cx="8555032" cy="10286985"/>
          </a:xfrm>
          <a:custGeom>
            <a:avLst/>
            <a:gdLst/>
            <a:ahLst/>
            <a:cxnLst/>
            <a:rect l="l" t="t" r="r" b="b"/>
            <a:pathLst>
              <a:path w="8555032" h="10286985">
                <a:moveTo>
                  <a:pt x="0" y="0"/>
                </a:moveTo>
                <a:lnTo>
                  <a:pt x="8555032" y="0"/>
                </a:lnTo>
                <a:lnTo>
                  <a:pt x="8555032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05" r="-11244" b="-4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9235438" y="5998932"/>
            <a:ext cx="6662944" cy="525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000000"/>
                </a:solidFill>
                <a:latin typeface="Britannic Bold"/>
              </a:rPr>
              <a:t>Seng474 – Term Project</a:t>
            </a:r>
          </a:p>
          <a:p>
            <a:pPr algn="l">
              <a:lnSpc>
                <a:spcPts val="3456"/>
              </a:lnSpc>
            </a:pPr>
            <a:endParaRPr lang="en-US" sz="3600">
              <a:solidFill>
                <a:srgbClr val="000000"/>
              </a:solidFill>
              <a:latin typeface="Britannic Bold"/>
            </a:endParaRPr>
          </a:p>
          <a:p>
            <a:pPr algn="l">
              <a:lnSpc>
                <a:spcPts val="3456"/>
              </a:lnSpc>
            </a:pPr>
            <a:r>
              <a:rPr lang="en-US" sz="2400">
                <a:solidFill>
                  <a:srgbClr val="000000"/>
                </a:solidFill>
                <a:latin typeface="Britannic Bold"/>
              </a:rPr>
              <a:t>Mesude Gökpınar 202028016 </a:t>
            </a:r>
          </a:p>
          <a:p>
            <a:pPr algn="l">
              <a:lnSpc>
                <a:spcPts val="3456"/>
              </a:lnSpc>
            </a:pPr>
            <a:r>
              <a:rPr lang="en-US" sz="2400">
                <a:solidFill>
                  <a:srgbClr val="000000"/>
                </a:solidFill>
                <a:latin typeface="Britannic Bold"/>
              </a:rPr>
              <a:t>Duru Karacan 202128022</a:t>
            </a:r>
          </a:p>
          <a:p>
            <a:pPr algn="l">
              <a:lnSpc>
                <a:spcPts val="3456"/>
              </a:lnSpc>
            </a:pPr>
            <a:r>
              <a:rPr lang="en-US" sz="2400">
                <a:solidFill>
                  <a:srgbClr val="000000"/>
                </a:solidFill>
                <a:latin typeface="Britannic Bold"/>
              </a:rPr>
              <a:t>Hikmetcan Altaş 202011017</a:t>
            </a:r>
          </a:p>
          <a:p>
            <a:pPr algn="l">
              <a:lnSpc>
                <a:spcPts val="3456"/>
              </a:lnSpc>
            </a:pPr>
            <a:endParaRPr lang="en-US" sz="2400">
              <a:solidFill>
                <a:srgbClr val="000000"/>
              </a:solidFill>
              <a:latin typeface="Britann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43722" y="8392330"/>
            <a:ext cx="5826518" cy="1464590"/>
          </a:xfrm>
          <a:custGeom>
            <a:avLst/>
            <a:gdLst/>
            <a:ahLst/>
            <a:cxnLst/>
            <a:rect l="l" t="t" r="r" b="b"/>
            <a:pathLst>
              <a:path w="5826518" h="1464590">
                <a:moveTo>
                  <a:pt x="0" y="0"/>
                </a:moveTo>
                <a:lnTo>
                  <a:pt x="5826518" y="0"/>
                </a:lnTo>
                <a:lnTo>
                  <a:pt x="5826518" y="1464590"/>
                </a:lnTo>
                <a:lnTo>
                  <a:pt x="0" y="146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653" t="-90124" b="-87309"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412" y="897255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276F8C"/>
                </a:solidFill>
                <a:latin typeface="Arimo Bold"/>
              </a:rPr>
              <a:t>User Info Page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66698" y="1672153"/>
            <a:ext cx="4084914" cy="8245412"/>
            <a:chOff x="0" y="0"/>
            <a:chExt cx="5446552" cy="10993882"/>
          </a:xfrm>
        </p:grpSpPr>
        <p:sp>
          <p:nvSpPr>
            <p:cNvPr id="4" name="Freeform 4"/>
            <p:cNvSpPr/>
            <p:nvPr/>
          </p:nvSpPr>
          <p:spPr>
            <a:xfrm>
              <a:off x="282168" y="216718"/>
              <a:ext cx="4882216" cy="10560446"/>
            </a:xfrm>
            <a:custGeom>
              <a:avLst/>
              <a:gdLst/>
              <a:ahLst/>
              <a:cxnLst/>
              <a:rect l="l" t="t" r="r" b="b"/>
              <a:pathLst>
                <a:path w="4882216" h="10560446">
                  <a:moveTo>
                    <a:pt x="0" y="0"/>
                  </a:moveTo>
                  <a:lnTo>
                    <a:pt x="4882216" y="0"/>
                  </a:lnTo>
                  <a:lnTo>
                    <a:pt x="4882216" y="10560446"/>
                  </a:lnTo>
                  <a:lnTo>
                    <a:pt x="0" y="10560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5446552" cy="10993882"/>
            </a:xfrm>
            <a:custGeom>
              <a:avLst/>
              <a:gdLst/>
              <a:ahLst/>
              <a:cxnLst/>
              <a:rect l="l" t="t" r="r" b="b"/>
              <a:pathLst>
                <a:path w="5446552" h="10993882">
                  <a:moveTo>
                    <a:pt x="0" y="0"/>
                  </a:moveTo>
                  <a:lnTo>
                    <a:pt x="5446552" y="0"/>
                  </a:lnTo>
                  <a:lnTo>
                    <a:pt x="5446552" y="10993882"/>
                  </a:lnTo>
                  <a:lnTo>
                    <a:pt x="0" y="10993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9601200" y="6142909"/>
            <a:ext cx="2576789" cy="448390"/>
          </a:xfrm>
          <a:prstGeom prst="line">
            <a:avLst/>
          </a:prstGeom>
          <a:ln w="66675" cap="flat">
            <a:solidFill>
              <a:srgbClr val="276F8C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 rot="1389952">
            <a:off x="12534363" y="4424830"/>
            <a:ext cx="4529021" cy="2740058"/>
          </a:xfrm>
          <a:custGeom>
            <a:avLst/>
            <a:gdLst/>
            <a:ahLst/>
            <a:cxnLst/>
            <a:rect l="l" t="t" r="r" b="b"/>
            <a:pathLst>
              <a:path w="4529021" h="2740058">
                <a:moveTo>
                  <a:pt x="0" y="0"/>
                </a:moveTo>
                <a:lnTo>
                  <a:pt x="4529021" y="0"/>
                </a:lnTo>
                <a:lnTo>
                  <a:pt x="4529021" y="2740058"/>
                </a:lnTo>
                <a:lnTo>
                  <a:pt x="0" y="274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412" y="897255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276F8C"/>
                </a:solidFill>
                <a:latin typeface="Arimo Bold"/>
              </a:rPr>
              <a:t>User Info Edit Page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66698" y="1672154"/>
            <a:ext cx="4084914" cy="8245412"/>
            <a:chOff x="0" y="0"/>
            <a:chExt cx="5446552" cy="10993882"/>
          </a:xfrm>
        </p:grpSpPr>
        <p:sp>
          <p:nvSpPr>
            <p:cNvPr id="4" name="Freeform 4"/>
            <p:cNvSpPr/>
            <p:nvPr/>
          </p:nvSpPr>
          <p:spPr>
            <a:xfrm>
              <a:off x="291927" y="237827"/>
              <a:ext cx="4862699" cy="10518228"/>
            </a:xfrm>
            <a:custGeom>
              <a:avLst/>
              <a:gdLst/>
              <a:ahLst/>
              <a:cxnLst/>
              <a:rect l="l" t="t" r="r" b="b"/>
              <a:pathLst>
                <a:path w="4862699" h="10518228">
                  <a:moveTo>
                    <a:pt x="0" y="0"/>
                  </a:moveTo>
                  <a:lnTo>
                    <a:pt x="4862699" y="0"/>
                  </a:lnTo>
                  <a:lnTo>
                    <a:pt x="4862699" y="10518228"/>
                  </a:lnTo>
                  <a:lnTo>
                    <a:pt x="0" y="10518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5446552" cy="10993882"/>
            </a:xfrm>
            <a:custGeom>
              <a:avLst/>
              <a:gdLst/>
              <a:ahLst/>
              <a:cxnLst/>
              <a:rect l="l" t="t" r="r" b="b"/>
              <a:pathLst>
                <a:path w="5446552" h="10993882">
                  <a:moveTo>
                    <a:pt x="0" y="0"/>
                  </a:moveTo>
                  <a:lnTo>
                    <a:pt x="5446552" y="0"/>
                  </a:lnTo>
                  <a:lnTo>
                    <a:pt x="5446552" y="10993882"/>
                  </a:lnTo>
                  <a:lnTo>
                    <a:pt x="0" y="10993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147" y="2314907"/>
            <a:ext cx="3459303" cy="7465482"/>
          </a:xfrm>
          <a:custGeom>
            <a:avLst/>
            <a:gdLst/>
            <a:ahLst/>
            <a:cxnLst/>
            <a:rect l="l" t="t" r="r" b="b"/>
            <a:pathLst>
              <a:path w="3459303" h="7465482">
                <a:moveTo>
                  <a:pt x="0" y="0"/>
                </a:moveTo>
                <a:lnTo>
                  <a:pt x="3459303" y="0"/>
                </a:lnTo>
                <a:lnTo>
                  <a:pt x="3459303" y="7465482"/>
                </a:lnTo>
                <a:lnTo>
                  <a:pt x="0" y="746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028700" y="2171924"/>
            <a:ext cx="3840197" cy="7751449"/>
          </a:xfrm>
          <a:custGeom>
            <a:avLst/>
            <a:gdLst/>
            <a:ahLst/>
            <a:cxnLst/>
            <a:rect l="l" t="t" r="r" b="b"/>
            <a:pathLst>
              <a:path w="3840197" h="7751449">
                <a:moveTo>
                  <a:pt x="0" y="0"/>
                </a:moveTo>
                <a:lnTo>
                  <a:pt x="3840197" y="0"/>
                </a:lnTo>
                <a:lnTo>
                  <a:pt x="3840197" y="7751449"/>
                </a:lnTo>
                <a:lnTo>
                  <a:pt x="0" y="7751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6490361" y="2171924"/>
            <a:ext cx="3840197" cy="7751449"/>
            <a:chOff x="0" y="0"/>
            <a:chExt cx="5120263" cy="10335266"/>
          </a:xfrm>
        </p:grpSpPr>
        <p:sp>
          <p:nvSpPr>
            <p:cNvPr id="5" name="Freeform 5"/>
            <p:cNvSpPr/>
            <p:nvPr/>
          </p:nvSpPr>
          <p:spPr>
            <a:xfrm>
              <a:off x="277335" y="252364"/>
              <a:ext cx="4565592" cy="9830538"/>
            </a:xfrm>
            <a:custGeom>
              <a:avLst/>
              <a:gdLst/>
              <a:ahLst/>
              <a:cxnLst/>
              <a:rect l="l" t="t" r="r" b="b"/>
              <a:pathLst>
                <a:path w="4565592" h="9830538">
                  <a:moveTo>
                    <a:pt x="0" y="0"/>
                  </a:moveTo>
                  <a:lnTo>
                    <a:pt x="4565593" y="0"/>
                  </a:lnTo>
                  <a:lnTo>
                    <a:pt x="4565593" y="9830538"/>
                  </a:lnTo>
                  <a:lnTo>
                    <a:pt x="0" y="9830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120263" cy="10335266"/>
            </a:xfrm>
            <a:custGeom>
              <a:avLst/>
              <a:gdLst/>
              <a:ahLst/>
              <a:cxnLst/>
              <a:rect l="l" t="t" r="r" b="b"/>
              <a:pathLst>
                <a:path w="5120263" h="10335266">
                  <a:moveTo>
                    <a:pt x="0" y="0"/>
                  </a:moveTo>
                  <a:lnTo>
                    <a:pt x="5120263" y="0"/>
                  </a:lnTo>
                  <a:lnTo>
                    <a:pt x="5120263" y="10335266"/>
                  </a:lnTo>
                  <a:lnTo>
                    <a:pt x="0" y="10335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5059397" y="5681725"/>
            <a:ext cx="1240464" cy="0"/>
          </a:xfrm>
          <a:prstGeom prst="line">
            <a:avLst/>
          </a:prstGeom>
          <a:ln w="85725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sp>
        <p:nvSpPr>
          <p:cNvPr id="8" name="AutoShape 8"/>
          <p:cNvSpPr/>
          <p:nvPr/>
        </p:nvSpPr>
        <p:spPr>
          <a:xfrm flipV="1">
            <a:off x="9372600" y="4412191"/>
            <a:ext cx="1921350" cy="959909"/>
          </a:xfrm>
          <a:prstGeom prst="line">
            <a:avLst/>
          </a:prstGeom>
          <a:ln w="76200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10714749" y="2171924"/>
            <a:ext cx="7044001" cy="2240268"/>
            <a:chOff x="0" y="0"/>
            <a:chExt cx="1855210" cy="5900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5210" cy="590029"/>
            </a:xfrm>
            <a:custGeom>
              <a:avLst/>
              <a:gdLst/>
              <a:ahLst/>
              <a:cxnLst/>
              <a:rect l="l" t="t" r="r" b="b"/>
              <a:pathLst>
                <a:path w="1855210" h="590029">
                  <a:moveTo>
                    <a:pt x="56053" y="0"/>
                  </a:moveTo>
                  <a:lnTo>
                    <a:pt x="1799157" y="0"/>
                  </a:lnTo>
                  <a:cubicBezTo>
                    <a:pt x="1814023" y="0"/>
                    <a:pt x="1828281" y="5906"/>
                    <a:pt x="1838793" y="16418"/>
                  </a:cubicBezTo>
                  <a:cubicBezTo>
                    <a:pt x="1849305" y="26930"/>
                    <a:pt x="1855210" y="41187"/>
                    <a:pt x="1855210" y="56053"/>
                  </a:cubicBezTo>
                  <a:lnTo>
                    <a:pt x="1855210" y="533976"/>
                  </a:lnTo>
                  <a:cubicBezTo>
                    <a:pt x="1855210" y="564934"/>
                    <a:pt x="1830114" y="590029"/>
                    <a:pt x="1799157" y="590029"/>
                  </a:cubicBezTo>
                  <a:lnTo>
                    <a:pt x="56053" y="590029"/>
                  </a:lnTo>
                  <a:cubicBezTo>
                    <a:pt x="25096" y="590029"/>
                    <a:pt x="0" y="564934"/>
                    <a:pt x="0" y="533976"/>
                  </a:cubicBezTo>
                  <a:lnTo>
                    <a:pt x="0" y="56053"/>
                  </a:lnTo>
                  <a:cubicBezTo>
                    <a:pt x="0" y="41187"/>
                    <a:pt x="5906" y="26930"/>
                    <a:pt x="16418" y="16418"/>
                  </a:cubicBezTo>
                  <a:cubicBezTo>
                    <a:pt x="26930" y="5906"/>
                    <a:pt x="41187" y="0"/>
                    <a:pt x="56053" y="0"/>
                  </a:cubicBezTo>
                  <a:close/>
                </a:path>
              </a:pathLst>
            </a:custGeom>
            <a:solidFill>
              <a:srgbClr val="134263">
                <a:alpha val="3882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855210" cy="609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0162" y="372907"/>
            <a:ext cx="16230624" cy="134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7"/>
              </a:lnSpc>
            </a:pPr>
            <a:r>
              <a:rPr lang="en-US" sz="4812">
                <a:solidFill>
                  <a:srgbClr val="276F8C"/>
                </a:solidFill>
                <a:latin typeface="Arimo Bold"/>
              </a:rPr>
              <a:t>Digital Health Wallet Page</a:t>
            </a:r>
          </a:p>
          <a:p>
            <a:pPr algn="l">
              <a:lnSpc>
                <a:spcPts val="5197"/>
              </a:lnSpc>
            </a:pPr>
            <a:r>
              <a:rPr lang="en-US" sz="4812">
                <a:solidFill>
                  <a:srgbClr val="276F8C"/>
                </a:solidFill>
                <a:latin typeface="Arimo Bold"/>
              </a:rPr>
              <a:t>Problem 1: </a:t>
            </a:r>
            <a:r>
              <a:rPr lang="en-US" sz="4812">
                <a:solidFill>
                  <a:srgbClr val="0D0D0D"/>
                </a:solidFill>
                <a:latin typeface="Arimo Bold"/>
              </a:rPr>
              <a:t>There is no button directing to e-Nabız.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78500" y="2475753"/>
            <a:ext cx="6716499" cy="16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4001">
                <a:solidFill>
                  <a:srgbClr val="000000"/>
                </a:solidFill>
                <a:latin typeface="Arimo"/>
              </a:rPr>
              <a:t>e-Nabız button replaced with a new option which is QR kod button</a:t>
            </a:r>
          </a:p>
        </p:txBody>
      </p:sp>
      <p:sp>
        <p:nvSpPr>
          <p:cNvPr id="14" name="Dikdörtgen: Köşeleri Yuvarlatılmış 13">
            <a:extLst>
              <a:ext uri="{FF2B5EF4-FFF2-40B4-BE49-F238E27FC236}">
                <a16:creationId xmlns:a16="http://schemas.microsoft.com/office/drawing/2014/main" id="{E5B8520A-22E0-1851-711F-C38D3C86C282}"/>
              </a:ext>
            </a:extLst>
          </p:cNvPr>
          <p:cNvSpPr/>
          <p:nvPr/>
        </p:nvSpPr>
        <p:spPr>
          <a:xfrm>
            <a:off x="6934200" y="5372100"/>
            <a:ext cx="2971800" cy="22860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6965" y="2675006"/>
            <a:ext cx="2255983" cy="4873889"/>
          </a:xfrm>
          <a:custGeom>
            <a:avLst/>
            <a:gdLst/>
            <a:ahLst/>
            <a:cxnLst/>
            <a:rect l="l" t="t" r="r" b="b"/>
            <a:pathLst>
              <a:path w="2255983" h="4873889">
                <a:moveTo>
                  <a:pt x="0" y="0"/>
                </a:moveTo>
                <a:lnTo>
                  <a:pt x="2255983" y="0"/>
                </a:lnTo>
                <a:lnTo>
                  <a:pt x="2255983" y="4873889"/>
                </a:lnTo>
                <a:lnTo>
                  <a:pt x="0" y="487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437058" y="5365229"/>
            <a:ext cx="387899" cy="500514"/>
          </a:xfrm>
          <a:custGeom>
            <a:avLst/>
            <a:gdLst/>
            <a:ahLst/>
            <a:cxnLst/>
            <a:rect l="l" t="t" r="r" b="b"/>
            <a:pathLst>
              <a:path w="387899" h="500514">
                <a:moveTo>
                  <a:pt x="0" y="0"/>
                </a:moveTo>
                <a:lnTo>
                  <a:pt x="387898" y="0"/>
                </a:lnTo>
                <a:lnTo>
                  <a:pt x="387898" y="500514"/>
                </a:lnTo>
                <a:lnTo>
                  <a:pt x="0" y="50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AutoShape 4"/>
          <p:cNvSpPr/>
          <p:nvPr/>
        </p:nvSpPr>
        <p:spPr>
          <a:xfrm>
            <a:off x="3250572" y="5092901"/>
            <a:ext cx="7772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sp>
        <p:nvSpPr>
          <p:cNvPr id="5" name="Freeform 5"/>
          <p:cNvSpPr/>
          <p:nvPr/>
        </p:nvSpPr>
        <p:spPr>
          <a:xfrm>
            <a:off x="4323054" y="2655956"/>
            <a:ext cx="2256874" cy="4873889"/>
          </a:xfrm>
          <a:custGeom>
            <a:avLst/>
            <a:gdLst/>
            <a:ahLst/>
            <a:cxnLst/>
            <a:rect l="l" t="t" r="r" b="b"/>
            <a:pathLst>
              <a:path w="2256874" h="4873889">
                <a:moveTo>
                  <a:pt x="0" y="0"/>
                </a:moveTo>
                <a:lnTo>
                  <a:pt x="2256875" y="0"/>
                </a:lnTo>
                <a:lnTo>
                  <a:pt x="2256875" y="4873889"/>
                </a:lnTo>
                <a:lnTo>
                  <a:pt x="0" y="4873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AutoShape 6"/>
          <p:cNvSpPr/>
          <p:nvPr/>
        </p:nvSpPr>
        <p:spPr>
          <a:xfrm>
            <a:off x="6835275" y="5092901"/>
            <a:ext cx="7772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sp>
        <p:nvSpPr>
          <p:cNvPr id="7" name="AutoShape 7"/>
          <p:cNvSpPr/>
          <p:nvPr/>
        </p:nvSpPr>
        <p:spPr>
          <a:xfrm>
            <a:off x="10436402" y="5054801"/>
            <a:ext cx="7772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7907758" y="2655956"/>
            <a:ext cx="2263552" cy="4873889"/>
          </a:xfrm>
          <a:custGeom>
            <a:avLst/>
            <a:gdLst/>
            <a:ahLst/>
            <a:cxnLst/>
            <a:rect l="l" t="t" r="r" b="b"/>
            <a:pathLst>
              <a:path w="2263552" h="4873889">
                <a:moveTo>
                  <a:pt x="0" y="0"/>
                </a:moveTo>
                <a:lnTo>
                  <a:pt x="2263553" y="0"/>
                </a:lnTo>
                <a:lnTo>
                  <a:pt x="2263553" y="4873889"/>
                </a:lnTo>
                <a:lnTo>
                  <a:pt x="0" y="4873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5448747" y="5583319"/>
            <a:ext cx="397332" cy="512686"/>
          </a:xfrm>
          <a:custGeom>
            <a:avLst/>
            <a:gdLst/>
            <a:ahLst/>
            <a:cxnLst/>
            <a:rect l="l" t="t" r="r" b="b"/>
            <a:pathLst>
              <a:path w="397332" h="512686">
                <a:moveTo>
                  <a:pt x="0" y="0"/>
                </a:moveTo>
                <a:lnTo>
                  <a:pt x="397332" y="0"/>
                </a:lnTo>
                <a:lnTo>
                  <a:pt x="397332" y="512686"/>
                </a:lnTo>
                <a:lnTo>
                  <a:pt x="0" y="512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9114214" y="5140321"/>
            <a:ext cx="348607" cy="449816"/>
          </a:xfrm>
          <a:custGeom>
            <a:avLst/>
            <a:gdLst/>
            <a:ahLst/>
            <a:cxnLst/>
            <a:rect l="l" t="t" r="r" b="b"/>
            <a:pathLst>
              <a:path w="348607" h="449816">
                <a:moveTo>
                  <a:pt x="0" y="0"/>
                </a:moveTo>
                <a:lnTo>
                  <a:pt x="348607" y="0"/>
                </a:lnTo>
                <a:lnTo>
                  <a:pt x="348607" y="449816"/>
                </a:lnTo>
                <a:lnTo>
                  <a:pt x="0" y="44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1470784" y="2675006"/>
            <a:ext cx="2266925" cy="4873889"/>
          </a:xfrm>
          <a:custGeom>
            <a:avLst/>
            <a:gdLst/>
            <a:ahLst/>
            <a:cxnLst/>
            <a:rect l="l" t="t" r="r" b="b"/>
            <a:pathLst>
              <a:path w="2266925" h="4873889">
                <a:moveTo>
                  <a:pt x="0" y="0"/>
                </a:moveTo>
                <a:lnTo>
                  <a:pt x="2266925" y="0"/>
                </a:lnTo>
                <a:lnTo>
                  <a:pt x="2266925" y="4873889"/>
                </a:lnTo>
                <a:lnTo>
                  <a:pt x="0" y="4873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AutoShape 12"/>
          <p:cNvSpPr/>
          <p:nvPr/>
        </p:nvSpPr>
        <p:spPr>
          <a:xfrm>
            <a:off x="13979065" y="5035751"/>
            <a:ext cx="7772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15022973" y="2655956"/>
            <a:ext cx="2266535" cy="4892939"/>
          </a:xfrm>
          <a:custGeom>
            <a:avLst/>
            <a:gdLst/>
            <a:ahLst/>
            <a:cxnLst/>
            <a:rect l="l" t="t" r="r" b="b"/>
            <a:pathLst>
              <a:path w="2266535" h="4892939">
                <a:moveTo>
                  <a:pt x="0" y="0"/>
                </a:moveTo>
                <a:lnTo>
                  <a:pt x="2266536" y="0"/>
                </a:lnTo>
                <a:lnTo>
                  <a:pt x="2266536" y="4892939"/>
                </a:lnTo>
                <a:lnTo>
                  <a:pt x="0" y="4892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12781030" y="6458719"/>
            <a:ext cx="348607" cy="449816"/>
          </a:xfrm>
          <a:custGeom>
            <a:avLst/>
            <a:gdLst/>
            <a:ahLst/>
            <a:cxnLst/>
            <a:rect l="l" t="t" r="r" b="b"/>
            <a:pathLst>
              <a:path w="348607" h="449816">
                <a:moveTo>
                  <a:pt x="0" y="0"/>
                </a:moveTo>
                <a:lnTo>
                  <a:pt x="348607" y="0"/>
                </a:lnTo>
                <a:lnTo>
                  <a:pt x="348607" y="449816"/>
                </a:lnTo>
                <a:lnTo>
                  <a:pt x="0" y="44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15511764" y="6348359"/>
            <a:ext cx="348607" cy="449816"/>
          </a:xfrm>
          <a:custGeom>
            <a:avLst/>
            <a:gdLst/>
            <a:ahLst/>
            <a:cxnLst/>
            <a:rect l="l" t="t" r="r" b="b"/>
            <a:pathLst>
              <a:path w="348607" h="449816">
                <a:moveTo>
                  <a:pt x="0" y="0"/>
                </a:moveTo>
                <a:lnTo>
                  <a:pt x="348607" y="0"/>
                </a:lnTo>
                <a:lnTo>
                  <a:pt x="348607" y="449816"/>
                </a:lnTo>
                <a:lnTo>
                  <a:pt x="0" y="44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Freeform 16"/>
          <p:cNvSpPr/>
          <p:nvPr/>
        </p:nvSpPr>
        <p:spPr>
          <a:xfrm flipV="1">
            <a:off x="15860371" y="7767103"/>
            <a:ext cx="2095807" cy="1267964"/>
          </a:xfrm>
          <a:custGeom>
            <a:avLst/>
            <a:gdLst/>
            <a:ahLst/>
            <a:cxnLst/>
            <a:rect l="l" t="t" r="r" b="b"/>
            <a:pathLst>
              <a:path w="2095807" h="1267964">
                <a:moveTo>
                  <a:pt x="0" y="1267963"/>
                </a:moveTo>
                <a:lnTo>
                  <a:pt x="2095807" y="1267963"/>
                </a:lnTo>
                <a:lnTo>
                  <a:pt x="2095807" y="0"/>
                </a:lnTo>
                <a:lnTo>
                  <a:pt x="0" y="0"/>
                </a:lnTo>
                <a:lnTo>
                  <a:pt x="0" y="126796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TextBox 17"/>
          <p:cNvSpPr txBox="1"/>
          <p:nvPr/>
        </p:nvSpPr>
        <p:spPr>
          <a:xfrm>
            <a:off x="331822" y="372999"/>
            <a:ext cx="17624357" cy="134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276F8C"/>
                </a:solidFill>
                <a:latin typeface="Arimo Bold"/>
              </a:rPr>
              <a:t>Digital Health Wallet Page</a:t>
            </a:r>
          </a:p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000000"/>
                </a:solidFill>
                <a:latin typeface="Arimo Bold"/>
              </a:rPr>
              <a:t>e-Nabız Process and Add Sertificate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438" y="2036274"/>
            <a:ext cx="3256601" cy="6573459"/>
            <a:chOff x="0" y="0"/>
            <a:chExt cx="4342135" cy="8764612"/>
          </a:xfrm>
        </p:grpSpPr>
        <p:sp>
          <p:nvSpPr>
            <p:cNvPr id="3" name="Freeform 3"/>
            <p:cNvSpPr/>
            <p:nvPr/>
          </p:nvSpPr>
          <p:spPr>
            <a:xfrm>
              <a:off x="236655" y="190944"/>
              <a:ext cx="3881390" cy="8382724"/>
            </a:xfrm>
            <a:custGeom>
              <a:avLst/>
              <a:gdLst/>
              <a:ahLst/>
              <a:cxnLst/>
              <a:rect l="l" t="t" r="r" b="b"/>
              <a:pathLst>
                <a:path w="3881390" h="8382724">
                  <a:moveTo>
                    <a:pt x="0" y="0"/>
                  </a:moveTo>
                  <a:lnTo>
                    <a:pt x="3881390" y="0"/>
                  </a:lnTo>
                  <a:lnTo>
                    <a:pt x="3881390" y="8382724"/>
                  </a:lnTo>
                  <a:lnTo>
                    <a:pt x="0" y="8382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4342135" cy="8764612"/>
            </a:xfrm>
            <a:custGeom>
              <a:avLst/>
              <a:gdLst/>
              <a:ahLst/>
              <a:cxnLst/>
              <a:rect l="l" t="t" r="r" b="b"/>
              <a:pathLst>
                <a:path w="4342135" h="8764612">
                  <a:moveTo>
                    <a:pt x="0" y="0"/>
                  </a:moveTo>
                  <a:lnTo>
                    <a:pt x="4342135" y="0"/>
                  </a:lnTo>
                  <a:lnTo>
                    <a:pt x="4342135" y="8764612"/>
                  </a:lnTo>
                  <a:lnTo>
                    <a:pt x="0" y="8764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6771" y="8745045"/>
            <a:ext cx="3573936" cy="1391114"/>
            <a:chOff x="0" y="0"/>
            <a:chExt cx="941283" cy="366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1283" cy="366384"/>
            </a:xfrm>
            <a:custGeom>
              <a:avLst/>
              <a:gdLst/>
              <a:ahLst/>
              <a:cxnLst/>
              <a:rect l="l" t="t" r="r" b="b"/>
              <a:pathLst>
                <a:path w="941283" h="366384">
                  <a:moveTo>
                    <a:pt x="47657" y="0"/>
                  </a:moveTo>
                  <a:lnTo>
                    <a:pt x="893627" y="0"/>
                  </a:lnTo>
                  <a:cubicBezTo>
                    <a:pt x="919947" y="0"/>
                    <a:pt x="941283" y="21337"/>
                    <a:pt x="941283" y="47657"/>
                  </a:cubicBezTo>
                  <a:lnTo>
                    <a:pt x="941283" y="318727"/>
                  </a:lnTo>
                  <a:cubicBezTo>
                    <a:pt x="941283" y="345047"/>
                    <a:pt x="919947" y="366384"/>
                    <a:pt x="893627" y="366384"/>
                  </a:cubicBezTo>
                  <a:lnTo>
                    <a:pt x="47657" y="366384"/>
                  </a:lnTo>
                  <a:cubicBezTo>
                    <a:pt x="35017" y="366384"/>
                    <a:pt x="22896" y="361363"/>
                    <a:pt x="13958" y="352426"/>
                  </a:cubicBezTo>
                  <a:cubicBezTo>
                    <a:pt x="5021" y="343488"/>
                    <a:pt x="0" y="331366"/>
                    <a:pt x="0" y="318727"/>
                  </a:cubicBezTo>
                  <a:lnTo>
                    <a:pt x="0" y="47657"/>
                  </a:lnTo>
                  <a:cubicBezTo>
                    <a:pt x="0" y="35017"/>
                    <a:pt x="5021" y="22896"/>
                    <a:pt x="13958" y="13958"/>
                  </a:cubicBezTo>
                  <a:cubicBezTo>
                    <a:pt x="22896" y="5021"/>
                    <a:pt x="35017" y="0"/>
                    <a:pt x="47657" y="0"/>
                  </a:cubicBezTo>
                  <a:close/>
                </a:path>
              </a:pathLst>
            </a:custGeom>
            <a:solidFill>
              <a:srgbClr val="134263">
                <a:alpha val="3882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41283" cy="375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4298378" y="5200243"/>
            <a:ext cx="2542378" cy="0"/>
          </a:xfrm>
          <a:prstGeom prst="line">
            <a:avLst/>
          </a:prstGeom>
          <a:ln w="66675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7725073" y="2036274"/>
            <a:ext cx="3256601" cy="6573459"/>
            <a:chOff x="0" y="0"/>
            <a:chExt cx="4342135" cy="8764612"/>
          </a:xfrm>
        </p:grpSpPr>
        <p:sp>
          <p:nvSpPr>
            <p:cNvPr id="10" name="Freeform 10"/>
            <p:cNvSpPr/>
            <p:nvPr/>
          </p:nvSpPr>
          <p:spPr>
            <a:xfrm>
              <a:off x="217810" y="176546"/>
              <a:ext cx="3906515" cy="8411520"/>
            </a:xfrm>
            <a:custGeom>
              <a:avLst/>
              <a:gdLst/>
              <a:ahLst/>
              <a:cxnLst/>
              <a:rect l="l" t="t" r="r" b="b"/>
              <a:pathLst>
                <a:path w="3906515" h="8411520">
                  <a:moveTo>
                    <a:pt x="0" y="0"/>
                  </a:moveTo>
                  <a:lnTo>
                    <a:pt x="3906515" y="0"/>
                  </a:lnTo>
                  <a:lnTo>
                    <a:pt x="3906515" y="8411520"/>
                  </a:lnTo>
                  <a:lnTo>
                    <a:pt x="0" y="8411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342135" cy="8764612"/>
            </a:xfrm>
            <a:custGeom>
              <a:avLst/>
              <a:gdLst/>
              <a:ahLst/>
              <a:cxnLst/>
              <a:rect l="l" t="t" r="r" b="b"/>
              <a:pathLst>
                <a:path w="4342135" h="8764612">
                  <a:moveTo>
                    <a:pt x="0" y="0"/>
                  </a:moveTo>
                  <a:lnTo>
                    <a:pt x="4342135" y="0"/>
                  </a:lnTo>
                  <a:lnTo>
                    <a:pt x="4342135" y="8764612"/>
                  </a:lnTo>
                  <a:lnTo>
                    <a:pt x="0" y="8764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585914" y="4504654"/>
            <a:ext cx="3627104" cy="612637"/>
          </a:xfrm>
          <a:prstGeom prst="line">
            <a:avLst/>
          </a:prstGeom>
          <a:ln w="38100" cap="flat">
            <a:solidFill>
              <a:srgbClr val="276F8C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sp>
        <p:nvSpPr>
          <p:cNvPr id="13" name="AutoShape 13"/>
          <p:cNvSpPr/>
          <p:nvPr/>
        </p:nvSpPr>
        <p:spPr>
          <a:xfrm>
            <a:off x="10623689" y="5195239"/>
            <a:ext cx="3282231" cy="5004"/>
          </a:xfrm>
          <a:prstGeom prst="line">
            <a:avLst/>
          </a:prstGeom>
          <a:ln w="38100" cap="flat">
            <a:solidFill>
              <a:srgbClr val="276F8C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sp>
        <p:nvSpPr>
          <p:cNvPr id="14" name="AutoShape 14"/>
          <p:cNvSpPr/>
          <p:nvPr/>
        </p:nvSpPr>
        <p:spPr>
          <a:xfrm flipV="1">
            <a:off x="10618814" y="5290158"/>
            <a:ext cx="3627050" cy="665113"/>
          </a:xfrm>
          <a:prstGeom prst="line">
            <a:avLst/>
          </a:prstGeom>
          <a:ln w="38100" cap="flat">
            <a:solidFill>
              <a:srgbClr val="276F8C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15" name="Group 15"/>
          <p:cNvGrpSpPr/>
          <p:nvPr/>
        </p:nvGrpSpPr>
        <p:grpSpPr>
          <a:xfrm>
            <a:off x="14455012" y="2036274"/>
            <a:ext cx="3256601" cy="6573459"/>
            <a:chOff x="0" y="0"/>
            <a:chExt cx="4342135" cy="8764612"/>
          </a:xfrm>
        </p:grpSpPr>
        <p:sp>
          <p:nvSpPr>
            <p:cNvPr id="16" name="Freeform 16"/>
            <p:cNvSpPr/>
            <p:nvPr/>
          </p:nvSpPr>
          <p:spPr>
            <a:xfrm>
              <a:off x="220409" y="154988"/>
              <a:ext cx="3901318" cy="8454637"/>
            </a:xfrm>
            <a:custGeom>
              <a:avLst/>
              <a:gdLst/>
              <a:ahLst/>
              <a:cxnLst/>
              <a:rect l="l" t="t" r="r" b="b"/>
              <a:pathLst>
                <a:path w="3901318" h="8454637">
                  <a:moveTo>
                    <a:pt x="0" y="0"/>
                  </a:moveTo>
                  <a:lnTo>
                    <a:pt x="3901317" y="0"/>
                  </a:lnTo>
                  <a:lnTo>
                    <a:pt x="3901317" y="8454636"/>
                  </a:lnTo>
                  <a:lnTo>
                    <a:pt x="0" y="8454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4342135" cy="8764612"/>
            </a:xfrm>
            <a:custGeom>
              <a:avLst/>
              <a:gdLst/>
              <a:ahLst/>
              <a:cxnLst/>
              <a:rect l="l" t="t" r="r" b="b"/>
              <a:pathLst>
                <a:path w="4342135" h="8764612">
                  <a:moveTo>
                    <a:pt x="0" y="0"/>
                  </a:moveTo>
                  <a:lnTo>
                    <a:pt x="4342135" y="0"/>
                  </a:lnTo>
                  <a:lnTo>
                    <a:pt x="4342135" y="8764612"/>
                  </a:lnTo>
                  <a:lnTo>
                    <a:pt x="0" y="8764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8705513" y="3667769"/>
            <a:ext cx="400105" cy="5236485"/>
          </a:xfrm>
          <a:prstGeom prst="line">
            <a:avLst/>
          </a:prstGeom>
          <a:ln w="38100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sp>
        <p:nvSpPr>
          <p:cNvPr id="19" name="AutoShape 19"/>
          <p:cNvSpPr/>
          <p:nvPr/>
        </p:nvSpPr>
        <p:spPr>
          <a:xfrm flipH="1">
            <a:off x="9602891" y="3669220"/>
            <a:ext cx="306062" cy="5236485"/>
          </a:xfrm>
          <a:prstGeom prst="line">
            <a:avLst/>
          </a:prstGeom>
          <a:ln w="38100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20" name="Group 20"/>
          <p:cNvGrpSpPr/>
          <p:nvPr/>
        </p:nvGrpSpPr>
        <p:grpSpPr>
          <a:xfrm>
            <a:off x="7566406" y="8963967"/>
            <a:ext cx="3573936" cy="724852"/>
            <a:chOff x="0" y="0"/>
            <a:chExt cx="941283" cy="1909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1283" cy="190908"/>
            </a:xfrm>
            <a:custGeom>
              <a:avLst/>
              <a:gdLst/>
              <a:ahLst/>
              <a:cxnLst/>
              <a:rect l="l" t="t" r="r" b="b"/>
              <a:pathLst>
                <a:path w="941283" h="190908">
                  <a:moveTo>
                    <a:pt x="47657" y="0"/>
                  </a:moveTo>
                  <a:lnTo>
                    <a:pt x="893627" y="0"/>
                  </a:lnTo>
                  <a:cubicBezTo>
                    <a:pt x="919947" y="0"/>
                    <a:pt x="941283" y="21337"/>
                    <a:pt x="941283" y="47657"/>
                  </a:cubicBezTo>
                  <a:lnTo>
                    <a:pt x="941283" y="143251"/>
                  </a:lnTo>
                  <a:cubicBezTo>
                    <a:pt x="941283" y="169571"/>
                    <a:pt x="919947" y="190908"/>
                    <a:pt x="893627" y="190908"/>
                  </a:cubicBezTo>
                  <a:lnTo>
                    <a:pt x="47657" y="190908"/>
                  </a:lnTo>
                  <a:cubicBezTo>
                    <a:pt x="35017" y="190908"/>
                    <a:pt x="22896" y="185887"/>
                    <a:pt x="13958" y="176949"/>
                  </a:cubicBezTo>
                  <a:cubicBezTo>
                    <a:pt x="5021" y="168012"/>
                    <a:pt x="0" y="155890"/>
                    <a:pt x="0" y="143251"/>
                  </a:cubicBezTo>
                  <a:lnTo>
                    <a:pt x="0" y="47657"/>
                  </a:lnTo>
                  <a:cubicBezTo>
                    <a:pt x="0" y="35017"/>
                    <a:pt x="5021" y="22896"/>
                    <a:pt x="13958" y="13958"/>
                  </a:cubicBezTo>
                  <a:cubicBezTo>
                    <a:pt x="22896" y="5021"/>
                    <a:pt x="35017" y="0"/>
                    <a:pt x="47657" y="0"/>
                  </a:cubicBezTo>
                  <a:close/>
                </a:path>
              </a:pathLst>
            </a:custGeom>
            <a:solidFill>
              <a:srgbClr val="134263">
                <a:alpha val="3882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941283" cy="200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93439" y="499358"/>
            <a:ext cx="17624357" cy="134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 dirty="0">
                <a:solidFill>
                  <a:srgbClr val="276F8C"/>
                </a:solidFill>
                <a:latin typeface="Arimo Bold"/>
              </a:rPr>
              <a:t>Digital Health Wallet Page</a:t>
            </a:r>
          </a:p>
          <a:p>
            <a:pPr algn="l">
              <a:lnSpc>
                <a:spcPts val="5184"/>
              </a:lnSpc>
            </a:pPr>
            <a:r>
              <a:rPr lang="en-US" sz="4800" dirty="0">
                <a:solidFill>
                  <a:srgbClr val="276F8C"/>
                </a:solidFill>
                <a:latin typeface="Arimo Bold"/>
              </a:rPr>
              <a:t>Problem 2: </a:t>
            </a:r>
            <a:r>
              <a:rPr lang="en-US" sz="4800" dirty="0">
                <a:solidFill>
                  <a:srgbClr val="000000"/>
                </a:solidFill>
                <a:latin typeface="Arimo Bold"/>
              </a:rPr>
              <a:t>Challenges in Certificate Selection and Checking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1728" y="8882018"/>
            <a:ext cx="3294753" cy="112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2054">
                <a:solidFill>
                  <a:srgbClr val="000000"/>
                </a:solidFill>
                <a:latin typeface="Arimo"/>
              </a:rPr>
              <a:t>There is no sorting and filter option and you can‘t choose the sertificate that you want directly in the last version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34614" y="4656570"/>
            <a:ext cx="669907" cy="35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488">
                <a:solidFill>
                  <a:srgbClr val="276F8C"/>
                </a:solidFill>
                <a:latin typeface="Arimo Bold"/>
              </a:rPr>
              <a:t>new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25073" y="9044034"/>
            <a:ext cx="3294753" cy="574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2054">
                <a:solidFill>
                  <a:srgbClr val="000000"/>
                </a:solidFill>
                <a:latin typeface="Arimo"/>
              </a:rPr>
              <a:t>There is new search and sort section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66630" y="1875339"/>
            <a:ext cx="4085050" cy="8245686"/>
            <a:chOff x="0" y="0"/>
            <a:chExt cx="5446734" cy="10994248"/>
          </a:xfrm>
        </p:grpSpPr>
        <p:sp>
          <p:nvSpPr>
            <p:cNvPr id="3" name="Freeform 3"/>
            <p:cNvSpPr/>
            <p:nvPr/>
          </p:nvSpPr>
          <p:spPr>
            <a:xfrm>
              <a:off x="273219" y="221458"/>
              <a:ext cx="4900295" cy="10551333"/>
            </a:xfrm>
            <a:custGeom>
              <a:avLst/>
              <a:gdLst/>
              <a:ahLst/>
              <a:cxnLst/>
              <a:rect l="l" t="t" r="r" b="b"/>
              <a:pathLst>
                <a:path w="4900295" h="10551333">
                  <a:moveTo>
                    <a:pt x="0" y="0"/>
                  </a:moveTo>
                  <a:lnTo>
                    <a:pt x="4900296" y="0"/>
                  </a:lnTo>
                  <a:lnTo>
                    <a:pt x="4900296" y="10551332"/>
                  </a:lnTo>
                  <a:lnTo>
                    <a:pt x="0" y="1055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446734" cy="10994248"/>
            </a:xfrm>
            <a:custGeom>
              <a:avLst/>
              <a:gdLst/>
              <a:ahLst/>
              <a:cxnLst/>
              <a:rect l="l" t="t" r="r" b="b"/>
              <a:pathLst>
                <a:path w="5446734" h="10994248">
                  <a:moveTo>
                    <a:pt x="0" y="0"/>
                  </a:moveTo>
                  <a:lnTo>
                    <a:pt x="5446734" y="0"/>
                  </a:lnTo>
                  <a:lnTo>
                    <a:pt x="5446734" y="10994248"/>
                  </a:lnTo>
                  <a:lnTo>
                    <a:pt x="0" y="10994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5541935" y="3780432"/>
            <a:ext cx="1932506" cy="10024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6" name="Group 6"/>
          <p:cNvGrpSpPr/>
          <p:nvPr/>
        </p:nvGrpSpPr>
        <p:grpSpPr>
          <a:xfrm>
            <a:off x="1229018" y="4651490"/>
            <a:ext cx="4416323" cy="1969370"/>
            <a:chOff x="0" y="0"/>
            <a:chExt cx="1163147" cy="5186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3147" cy="518682"/>
            </a:xfrm>
            <a:custGeom>
              <a:avLst/>
              <a:gdLst/>
              <a:ahLst/>
              <a:cxnLst/>
              <a:rect l="l" t="t" r="r" b="b"/>
              <a:pathLst>
                <a:path w="1163147" h="518682">
                  <a:moveTo>
                    <a:pt x="89404" y="0"/>
                  </a:moveTo>
                  <a:lnTo>
                    <a:pt x="1073743" y="0"/>
                  </a:lnTo>
                  <a:cubicBezTo>
                    <a:pt x="1097454" y="0"/>
                    <a:pt x="1120194" y="9419"/>
                    <a:pt x="1136961" y="26186"/>
                  </a:cubicBezTo>
                  <a:cubicBezTo>
                    <a:pt x="1153727" y="42952"/>
                    <a:pt x="1163147" y="65693"/>
                    <a:pt x="1163147" y="89404"/>
                  </a:cubicBezTo>
                  <a:lnTo>
                    <a:pt x="1163147" y="429277"/>
                  </a:lnTo>
                  <a:cubicBezTo>
                    <a:pt x="1163147" y="452989"/>
                    <a:pt x="1153727" y="475729"/>
                    <a:pt x="1136961" y="492496"/>
                  </a:cubicBezTo>
                  <a:cubicBezTo>
                    <a:pt x="1120194" y="509262"/>
                    <a:pt x="1097454" y="518682"/>
                    <a:pt x="1073743" y="518682"/>
                  </a:cubicBezTo>
                  <a:lnTo>
                    <a:pt x="89404" y="518682"/>
                  </a:lnTo>
                  <a:cubicBezTo>
                    <a:pt x="65693" y="518682"/>
                    <a:pt x="42952" y="509262"/>
                    <a:pt x="26186" y="492496"/>
                  </a:cubicBezTo>
                  <a:cubicBezTo>
                    <a:pt x="9419" y="475729"/>
                    <a:pt x="0" y="452989"/>
                    <a:pt x="0" y="429277"/>
                  </a:cubicBezTo>
                  <a:lnTo>
                    <a:pt x="0" y="89404"/>
                  </a:lnTo>
                  <a:cubicBezTo>
                    <a:pt x="0" y="65693"/>
                    <a:pt x="9419" y="42952"/>
                    <a:pt x="26186" y="26186"/>
                  </a:cubicBezTo>
                  <a:cubicBezTo>
                    <a:pt x="42952" y="9419"/>
                    <a:pt x="65693" y="0"/>
                    <a:pt x="89404" y="0"/>
                  </a:cubicBezTo>
                  <a:close/>
                </a:path>
              </a:pathLst>
            </a:custGeom>
            <a:solidFill>
              <a:srgbClr val="134263">
                <a:alpha val="3882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63147" cy="537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10412" y="897255"/>
            <a:ext cx="15797487" cy="787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276F8C"/>
                </a:solidFill>
                <a:latin typeface="Arimo Bold"/>
              </a:rPr>
              <a:t>Searching and Order To-Page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1856" y="4955073"/>
            <a:ext cx="3950647" cy="138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333">
                <a:solidFill>
                  <a:srgbClr val="000000"/>
                </a:solidFill>
                <a:latin typeface="Arimo Bold"/>
              </a:rPr>
              <a:t>You can search to find your sertificate easily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70864" y="3780432"/>
            <a:ext cx="1992473" cy="10024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12" name="Group 12"/>
          <p:cNvGrpSpPr/>
          <p:nvPr/>
        </p:nvGrpSpPr>
        <p:grpSpPr>
          <a:xfrm>
            <a:off x="12395724" y="4651490"/>
            <a:ext cx="4416323" cy="1969370"/>
            <a:chOff x="0" y="0"/>
            <a:chExt cx="1163147" cy="5186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3147" cy="518682"/>
            </a:xfrm>
            <a:custGeom>
              <a:avLst/>
              <a:gdLst/>
              <a:ahLst/>
              <a:cxnLst/>
              <a:rect l="l" t="t" r="r" b="b"/>
              <a:pathLst>
                <a:path w="1163147" h="518682">
                  <a:moveTo>
                    <a:pt x="89404" y="0"/>
                  </a:moveTo>
                  <a:lnTo>
                    <a:pt x="1073743" y="0"/>
                  </a:lnTo>
                  <a:cubicBezTo>
                    <a:pt x="1097454" y="0"/>
                    <a:pt x="1120194" y="9419"/>
                    <a:pt x="1136961" y="26186"/>
                  </a:cubicBezTo>
                  <a:cubicBezTo>
                    <a:pt x="1153727" y="42952"/>
                    <a:pt x="1163147" y="65693"/>
                    <a:pt x="1163147" y="89404"/>
                  </a:cubicBezTo>
                  <a:lnTo>
                    <a:pt x="1163147" y="429277"/>
                  </a:lnTo>
                  <a:cubicBezTo>
                    <a:pt x="1163147" y="452989"/>
                    <a:pt x="1153727" y="475729"/>
                    <a:pt x="1136961" y="492496"/>
                  </a:cubicBezTo>
                  <a:cubicBezTo>
                    <a:pt x="1120194" y="509262"/>
                    <a:pt x="1097454" y="518682"/>
                    <a:pt x="1073743" y="518682"/>
                  </a:cubicBezTo>
                  <a:lnTo>
                    <a:pt x="89404" y="518682"/>
                  </a:lnTo>
                  <a:cubicBezTo>
                    <a:pt x="65693" y="518682"/>
                    <a:pt x="42952" y="509262"/>
                    <a:pt x="26186" y="492496"/>
                  </a:cubicBezTo>
                  <a:cubicBezTo>
                    <a:pt x="9419" y="475729"/>
                    <a:pt x="0" y="452989"/>
                    <a:pt x="0" y="429277"/>
                  </a:cubicBezTo>
                  <a:lnTo>
                    <a:pt x="0" y="89404"/>
                  </a:lnTo>
                  <a:cubicBezTo>
                    <a:pt x="0" y="65693"/>
                    <a:pt x="9419" y="42952"/>
                    <a:pt x="26186" y="26186"/>
                  </a:cubicBezTo>
                  <a:cubicBezTo>
                    <a:pt x="42952" y="9419"/>
                    <a:pt x="65693" y="0"/>
                    <a:pt x="89404" y="0"/>
                  </a:cubicBezTo>
                  <a:close/>
                </a:path>
              </a:pathLst>
            </a:custGeom>
            <a:solidFill>
              <a:srgbClr val="134263">
                <a:alpha val="3882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163147" cy="537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628562" y="4730156"/>
            <a:ext cx="3950647" cy="183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333">
                <a:solidFill>
                  <a:srgbClr val="000000"/>
                </a:solidFill>
                <a:latin typeface="Arimo Bold"/>
              </a:rPr>
              <a:t>You can sort your sertificates according to date or it’s validate</a:t>
            </a:r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A6D10023-4A23-0DC4-E6CE-319C7AD079AA}"/>
              </a:ext>
            </a:extLst>
          </p:cNvPr>
          <p:cNvSpPr/>
          <p:nvPr/>
        </p:nvSpPr>
        <p:spPr>
          <a:xfrm rot="-1607731" flipH="1">
            <a:off x="9343686" y="3115645"/>
            <a:ext cx="1372463" cy="1329574"/>
          </a:xfrm>
          <a:custGeom>
            <a:avLst/>
            <a:gdLst/>
            <a:ahLst/>
            <a:cxnLst/>
            <a:rect l="l" t="t" r="r" b="b"/>
            <a:pathLst>
              <a:path w="1372463" h="1329574">
                <a:moveTo>
                  <a:pt x="1372463" y="0"/>
                </a:moveTo>
                <a:lnTo>
                  <a:pt x="0" y="0"/>
                </a:lnTo>
                <a:lnTo>
                  <a:pt x="0" y="1329573"/>
                </a:lnTo>
                <a:lnTo>
                  <a:pt x="1372463" y="1329573"/>
                </a:lnTo>
                <a:lnTo>
                  <a:pt x="13724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7" name="Group 24">
            <a:extLst>
              <a:ext uri="{FF2B5EF4-FFF2-40B4-BE49-F238E27FC236}">
                <a16:creationId xmlns:a16="http://schemas.microsoft.com/office/drawing/2014/main" id="{6298E29C-4694-AFEA-03B7-7CF49D8DB9F8}"/>
              </a:ext>
            </a:extLst>
          </p:cNvPr>
          <p:cNvGrpSpPr/>
          <p:nvPr/>
        </p:nvGrpSpPr>
        <p:grpSpPr>
          <a:xfrm>
            <a:off x="12628562" y="663864"/>
            <a:ext cx="2687638" cy="2574635"/>
            <a:chOff x="0" y="0"/>
            <a:chExt cx="6350000" cy="6349975"/>
          </a:xfrm>
        </p:grpSpPr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DE83445F-A040-712A-0228-11CC6819B9F6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alphaModFix amt="77000"/>
              </a:blip>
              <a:stretch>
                <a:fillRect l="-574" r="-574"/>
              </a:stretch>
            </a:blipFill>
            <a:ln w="57150" cap="sq">
              <a:solidFill>
                <a:srgbClr val="000000">
                  <a:alpha val="76863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9" name="AutoShape 30">
            <a:extLst>
              <a:ext uri="{FF2B5EF4-FFF2-40B4-BE49-F238E27FC236}">
                <a16:creationId xmlns:a16="http://schemas.microsoft.com/office/drawing/2014/main" id="{4D1AF8A2-184A-7720-F4FB-D96C5FDFBC81}"/>
              </a:ext>
            </a:extLst>
          </p:cNvPr>
          <p:cNvSpPr/>
          <p:nvPr/>
        </p:nvSpPr>
        <p:spPr>
          <a:xfrm flipV="1">
            <a:off x="10166885" y="1713843"/>
            <a:ext cx="2947922" cy="1679686"/>
          </a:xfrm>
          <a:prstGeom prst="line">
            <a:avLst/>
          </a:prstGeom>
          <a:ln w="47625" cap="flat">
            <a:solidFill>
              <a:srgbClr val="276F8C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412" y="897255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276F8C"/>
                </a:solidFill>
                <a:latin typeface="Arimo Bold"/>
              </a:rPr>
              <a:t>Viewing Detail Pages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75920" y="1885646"/>
            <a:ext cx="4066470" cy="8208182"/>
            <a:chOff x="0" y="0"/>
            <a:chExt cx="5421960" cy="10944243"/>
          </a:xfrm>
        </p:grpSpPr>
        <p:sp>
          <p:nvSpPr>
            <p:cNvPr id="4" name="Freeform 4"/>
            <p:cNvSpPr/>
            <p:nvPr/>
          </p:nvSpPr>
          <p:spPr>
            <a:xfrm>
              <a:off x="275221" y="193531"/>
              <a:ext cx="4871519" cy="10557181"/>
            </a:xfrm>
            <a:custGeom>
              <a:avLst/>
              <a:gdLst/>
              <a:ahLst/>
              <a:cxnLst/>
              <a:rect l="l" t="t" r="r" b="b"/>
              <a:pathLst>
                <a:path w="4871519" h="10557181">
                  <a:moveTo>
                    <a:pt x="0" y="0"/>
                  </a:moveTo>
                  <a:lnTo>
                    <a:pt x="4871519" y="0"/>
                  </a:lnTo>
                  <a:lnTo>
                    <a:pt x="4871519" y="10557181"/>
                  </a:lnTo>
                  <a:lnTo>
                    <a:pt x="0" y="1055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5421960" cy="10944243"/>
            </a:xfrm>
            <a:custGeom>
              <a:avLst/>
              <a:gdLst/>
              <a:ahLst/>
              <a:cxnLst/>
              <a:rect l="l" t="t" r="r" b="b"/>
              <a:pathLst>
                <a:path w="5421960" h="10944243">
                  <a:moveTo>
                    <a:pt x="0" y="0"/>
                  </a:moveTo>
                  <a:lnTo>
                    <a:pt x="5421960" y="0"/>
                  </a:lnTo>
                  <a:lnTo>
                    <a:pt x="5421960" y="10944243"/>
                  </a:lnTo>
                  <a:lnTo>
                    <a:pt x="0" y="10944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1494" y="1996399"/>
            <a:ext cx="3764619" cy="7598895"/>
            <a:chOff x="0" y="0"/>
            <a:chExt cx="5019492" cy="10131860"/>
          </a:xfrm>
        </p:grpSpPr>
        <p:sp>
          <p:nvSpPr>
            <p:cNvPr id="3" name="Freeform 3"/>
            <p:cNvSpPr/>
            <p:nvPr/>
          </p:nvSpPr>
          <p:spPr>
            <a:xfrm>
              <a:off x="278433" y="213796"/>
              <a:ext cx="4462626" cy="9704269"/>
            </a:xfrm>
            <a:custGeom>
              <a:avLst/>
              <a:gdLst/>
              <a:ahLst/>
              <a:cxnLst/>
              <a:rect l="l" t="t" r="r" b="b"/>
              <a:pathLst>
                <a:path w="4462626" h="9704269">
                  <a:moveTo>
                    <a:pt x="0" y="0"/>
                  </a:moveTo>
                  <a:lnTo>
                    <a:pt x="4462626" y="0"/>
                  </a:lnTo>
                  <a:lnTo>
                    <a:pt x="4462626" y="9704269"/>
                  </a:lnTo>
                  <a:lnTo>
                    <a:pt x="0" y="9704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4006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019492" cy="10131860"/>
            </a:xfrm>
            <a:custGeom>
              <a:avLst/>
              <a:gdLst/>
              <a:ahLst/>
              <a:cxnLst/>
              <a:rect l="l" t="t" r="r" b="b"/>
              <a:pathLst>
                <a:path w="5019492" h="10131860">
                  <a:moveTo>
                    <a:pt x="0" y="0"/>
                  </a:moveTo>
                  <a:lnTo>
                    <a:pt x="5019492" y="0"/>
                  </a:lnTo>
                  <a:lnTo>
                    <a:pt x="5019492" y="10131860"/>
                  </a:lnTo>
                  <a:lnTo>
                    <a:pt x="0" y="10131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" name="AutoShape 5"/>
          <p:cNvSpPr/>
          <p:nvPr/>
        </p:nvSpPr>
        <p:spPr>
          <a:xfrm>
            <a:off x="7215461" y="5143500"/>
            <a:ext cx="2140356" cy="0"/>
          </a:xfrm>
          <a:prstGeom prst="line">
            <a:avLst/>
          </a:prstGeom>
          <a:ln w="95250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6" name="Group 6"/>
          <p:cNvGrpSpPr/>
          <p:nvPr/>
        </p:nvGrpSpPr>
        <p:grpSpPr>
          <a:xfrm>
            <a:off x="9974087" y="1996399"/>
            <a:ext cx="3764619" cy="7598895"/>
            <a:chOff x="0" y="0"/>
            <a:chExt cx="5019492" cy="10131860"/>
          </a:xfrm>
        </p:grpSpPr>
        <p:sp>
          <p:nvSpPr>
            <p:cNvPr id="7" name="Freeform 7"/>
            <p:cNvSpPr/>
            <p:nvPr/>
          </p:nvSpPr>
          <p:spPr>
            <a:xfrm>
              <a:off x="264996" y="206349"/>
              <a:ext cx="4489500" cy="9719161"/>
            </a:xfrm>
            <a:custGeom>
              <a:avLst/>
              <a:gdLst/>
              <a:ahLst/>
              <a:cxnLst/>
              <a:rect l="l" t="t" r="r" b="b"/>
              <a:pathLst>
                <a:path w="4489500" h="9719161">
                  <a:moveTo>
                    <a:pt x="0" y="0"/>
                  </a:moveTo>
                  <a:lnTo>
                    <a:pt x="4489500" y="0"/>
                  </a:lnTo>
                  <a:lnTo>
                    <a:pt x="4489500" y="9719162"/>
                  </a:lnTo>
                  <a:lnTo>
                    <a:pt x="0" y="9719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019492" cy="10131860"/>
            </a:xfrm>
            <a:custGeom>
              <a:avLst/>
              <a:gdLst/>
              <a:ahLst/>
              <a:cxnLst/>
              <a:rect l="l" t="t" r="r" b="b"/>
              <a:pathLst>
                <a:path w="5019492" h="10131860">
                  <a:moveTo>
                    <a:pt x="0" y="0"/>
                  </a:moveTo>
                  <a:lnTo>
                    <a:pt x="5019492" y="0"/>
                  </a:lnTo>
                  <a:lnTo>
                    <a:pt x="5019492" y="10131860"/>
                  </a:lnTo>
                  <a:lnTo>
                    <a:pt x="0" y="10131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9" name="AutoShape 9"/>
          <p:cNvSpPr/>
          <p:nvPr/>
        </p:nvSpPr>
        <p:spPr>
          <a:xfrm>
            <a:off x="14340803" y="5010193"/>
            <a:ext cx="0" cy="0"/>
          </a:xfrm>
          <a:prstGeom prst="line">
            <a:avLst/>
          </a:prstGeom>
          <a:ln w="38100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10" name="Group 10"/>
          <p:cNvGrpSpPr/>
          <p:nvPr/>
        </p:nvGrpSpPr>
        <p:grpSpPr>
          <a:xfrm>
            <a:off x="14481980" y="3994590"/>
            <a:ext cx="3086100" cy="1394582"/>
            <a:chOff x="0" y="0"/>
            <a:chExt cx="812800" cy="3672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367297"/>
            </a:xfrm>
            <a:custGeom>
              <a:avLst/>
              <a:gdLst/>
              <a:ahLst/>
              <a:cxnLst/>
              <a:rect l="l" t="t" r="r" b="b"/>
              <a:pathLst>
                <a:path w="812800" h="36729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39357"/>
                  </a:lnTo>
                  <a:cubicBezTo>
                    <a:pt x="812800" y="273289"/>
                    <a:pt x="799321" y="305831"/>
                    <a:pt x="775327" y="329824"/>
                  </a:cubicBezTo>
                  <a:cubicBezTo>
                    <a:pt x="751333" y="353818"/>
                    <a:pt x="718791" y="367297"/>
                    <a:pt x="684859" y="367297"/>
                  </a:cubicBezTo>
                  <a:lnTo>
                    <a:pt x="127941" y="367297"/>
                  </a:lnTo>
                  <a:cubicBezTo>
                    <a:pt x="94009" y="367297"/>
                    <a:pt x="61467" y="353818"/>
                    <a:pt x="37473" y="329824"/>
                  </a:cubicBezTo>
                  <a:cubicBezTo>
                    <a:pt x="13479" y="305831"/>
                    <a:pt x="0" y="273289"/>
                    <a:pt x="0" y="23935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34263">
                <a:alpha val="38824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386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86357" y="418027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8"/>
              </a:lnSpc>
            </a:pPr>
            <a:r>
              <a:rPr lang="en-US" sz="4859">
                <a:solidFill>
                  <a:srgbClr val="276F8C"/>
                </a:solidFill>
                <a:latin typeface="Arimo Bold"/>
              </a:rPr>
              <a:t>Scanning Certificate Page</a:t>
            </a:r>
          </a:p>
          <a:p>
            <a:pPr algn="l">
              <a:lnSpc>
                <a:spcPts val="4519"/>
              </a:lnSpc>
            </a:pPr>
            <a:r>
              <a:rPr lang="en-US" sz="4185">
                <a:solidFill>
                  <a:srgbClr val="276F8C"/>
                </a:solidFill>
                <a:latin typeface="Arimo Bold"/>
              </a:rPr>
              <a:t>Problem 1: </a:t>
            </a:r>
            <a:r>
              <a:rPr lang="en-US" sz="4185">
                <a:solidFill>
                  <a:srgbClr val="000000"/>
                </a:solidFill>
                <a:latin typeface="Arimo Bold"/>
              </a:rPr>
              <a:t>There is no warning when the QR code is invalid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64934" y="9715135"/>
            <a:ext cx="497740" cy="3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294">
                <a:solidFill>
                  <a:srgbClr val="276F8C"/>
                </a:solidFill>
                <a:latin typeface="Arimo Bold"/>
              </a:rPr>
              <a:t>old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07526" y="9715135"/>
            <a:ext cx="678388" cy="3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8"/>
              </a:lnSpc>
            </a:pPr>
            <a:r>
              <a:rPr lang="en-US" sz="2294">
                <a:solidFill>
                  <a:srgbClr val="276F8C"/>
                </a:solidFill>
                <a:latin typeface="Arimo Bold"/>
              </a:rPr>
              <a:t>new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83159" y="4258404"/>
            <a:ext cx="3001370" cy="75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632">
                <a:solidFill>
                  <a:srgbClr val="000000"/>
                </a:solidFill>
                <a:latin typeface="Arimo Bold"/>
              </a:rPr>
              <a:t>New warning top of the QR section</a:t>
            </a:r>
          </a:p>
        </p:txBody>
      </p:sp>
      <p:sp>
        <p:nvSpPr>
          <p:cNvPr id="18" name="Dikdörtgen: Köşeleri Yuvarlatılmış 17">
            <a:extLst>
              <a:ext uri="{FF2B5EF4-FFF2-40B4-BE49-F238E27FC236}">
                <a16:creationId xmlns:a16="http://schemas.microsoft.com/office/drawing/2014/main" id="{FB82A86A-EFCB-492F-7027-7F8162696E12}"/>
              </a:ext>
            </a:extLst>
          </p:cNvPr>
          <p:cNvSpPr/>
          <p:nvPr/>
        </p:nvSpPr>
        <p:spPr>
          <a:xfrm>
            <a:off x="10370496" y="5389172"/>
            <a:ext cx="2971800" cy="59252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0" name="Düz Bağlayıcı 19">
            <a:extLst>
              <a:ext uri="{FF2B5EF4-FFF2-40B4-BE49-F238E27FC236}">
                <a16:creationId xmlns:a16="http://schemas.microsoft.com/office/drawing/2014/main" id="{3BB566BA-D54D-7D9B-7D06-D66481B79B74}"/>
              </a:ext>
            </a:extLst>
          </p:cNvPr>
          <p:cNvCxnSpPr>
            <a:stCxn id="18" idx="3"/>
          </p:cNvCxnSpPr>
          <p:nvPr/>
        </p:nvCxnSpPr>
        <p:spPr>
          <a:xfrm flipV="1">
            <a:off x="13342296" y="5010193"/>
            <a:ext cx="983304" cy="6752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412" y="897255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4A7090"/>
                </a:solidFill>
                <a:latin typeface="Arimo Bold"/>
              </a:rPr>
              <a:t>FIGMA LINK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0410" y="2533293"/>
            <a:ext cx="15797489" cy="68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925" lvl="1" indent="-271462" algn="l">
              <a:lnSpc>
                <a:spcPts val="43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 Bold"/>
              </a:rPr>
              <a:t>Can View:</a:t>
            </a:r>
          </a:p>
          <a:p>
            <a:pPr marL="542925" lvl="1" indent="-271462" algn="l">
              <a:lnSpc>
                <a:spcPts val="4320"/>
              </a:lnSpc>
              <a:buFont typeface="Arial"/>
              <a:buChar char="•"/>
            </a:pPr>
            <a:r>
              <a:rPr lang="en-US" sz="3000" u="sng">
                <a:solidFill>
                  <a:srgbClr val="6B9F25"/>
                </a:solidFill>
                <a:latin typeface="Arimo"/>
                <a:hlinkClick r:id="rId2" tooltip="https://www.figma.com/file/IfUWtqvWfi4b5eEVN9BcA4/HealthPass-App-Prototype?type=design&amp;node-id=0%3A1&amp;mode=design&amp;t=QNPquScImC2iyVu8-1"/>
              </a:rPr>
              <a:t>https://www.figma.com/file/IfUWtqvWfi4b5eEVN9BcA4/HealthPass-App-Prototype?type=design&amp;node-id=0%3A1&amp;mode=design&amp;t=QNPquScImC2iyVu8-1</a:t>
            </a:r>
          </a:p>
          <a:p>
            <a:pPr marL="542925" lvl="1" indent="-271462" algn="l">
              <a:lnSpc>
                <a:spcPts val="4320"/>
              </a:lnSpc>
            </a:pPr>
            <a:endParaRPr lang="en-US" sz="3000" u="sng">
              <a:solidFill>
                <a:srgbClr val="6B9F25"/>
              </a:solidFill>
              <a:latin typeface="Arimo"/>
              <a:hlinkClick r:id="rId2" tooltip="https://www.figma.com/file/IfUWtqvWfi4b5eEVN9BcA4/HealthPass-App-Prototype?type=design&amp;node-id=0%3A1&amp;mode=design&amp;t=QNPquScImC2iyVu8-1"/>
            </a:endParaRPr>
          </a:p>
          <a:p>
            <a:pPr marL="542925" lvl="1" indent="-271462" algn="l">
              <a:lnSpc>
                <a:spcPts val="432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 Bold"/>
              </a:rPr>
              <a:t>Can View Prototype:</a:t>
            </a:r>
          </a:p>
          <a:p>
            <a:pPr marL="542925" lvl="1" indent="-271462" algn="l">
              <a:lnSpc>
                <a:spcPts val="4320"/>
              </a:lnSpc>
              <a:buFont typeface="Arial"/>
              <a:buChar char="•"/>
            </a:pPr>
            <a:r>
              <a:rPr lang="en-US" sz="3000" u="sng">
                <a:solidFill>
                  <a:srgbClr val="6B9F25"/>
                </a:solidFill>
                <a:latin typeface="Arimo Bold"/>
                <a:hlinkClick r:id="rId2" tooltip="https://www.figma.com/file/IfUWtqvWfi4b5eEVN9BcA4/HealthPass-App-Prototype?type=design&amp;node-id=0%3A1&amp;mode=design&amp;t=QNPquScImC2iyVu8-1"/>
              </a:rPr>
              <a:t>https://www.figma.com/file/IfUWtqvWfi4b5eEVN9BcA4/HealthPass-App-Prototype?type=design&amp;node-id=0%3A1&amp;mode=design&amp;t=QNPquScImC2iyVu8-1</a:t>
            </a:r>
          </a:p>
          <a:p>
            <a:pPr marL="542925" lvl="1" indent="-271462" algn="l">
              <a:lnSpc>
                <a:spcPts val="4320"/>
              </a:lnSpc>
            </a:pPr>
            <a:endParaRPr lang="en-US" sz="3000" u="sng">
              <a:solidFill>
                <a:srgbClr val="6B9F25"/>
              </a:solidFill>
              <a:latin typeface="Arimo Bold"/>
              <a:hlinkClick r:id="rId2" tooltip="https://www.figma.com/file/IfUWtqvWfi4b5eEVN9BcA4/HealthPass-App-Prototype?type=design&amp;node-id=0%3A1&amp;mode=design&amp;t=QNPquScImC2iyVu8-1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412" y="897255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134263"/>
                </a:solidFill>
                <a:latin typeface="Arimo Bold"/>
              </a:rPr>
              <a:t>Team Structure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0458" y="2462292"/>
            <a:ext cx="6547455" cy="679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276F8C"/>
                </a:solidFill>
                <a:latin typeface="Arimo Bold"/>
              </a:rPr>
              <a:t>Our Team Name:  MDH</a:t>
            </a:r>
          </a:p>
          <a:p>
            <a:pPr marL="488632" lvl="1" indent="-244316" algn="l">
              <a:lnSpc>
                <a:spcPts val="3887"/>
              </a:lnSpc>
              <a:buFont typeface="Arial"/>
              <a:buChar char="•"/>
            </a:pPr>
            <a:r>
              <a:rPr lang="en-US" sz="2700">
                <a:solidFill>
                  <a:srgbClr val="276F8C"/>
                </a:solidFill>
                <a:latin typeface="Arimo Bold"/>
              </a:rPr>
              <a:t>Team Lead: </a:t>
            </a:r>
          </a:p>
          <a:p>
            <a:pPr marL="434340" lvl="1" indent="-217170" algn="l">
              <a:lnSpc>
                <a:spcPts val="3456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	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Mesude Gökpınar</a:t>
            </a:r>
          </a:p>
          <a:p>
            <a:pPr marL="380048" lvl="1" indent="-190024" algn="l">
              <a:lnSpc>
                <a:spcPts val="3024"/>
              </a:lnSpc>
            </a:pPr>
            <a:r>
              <a:rPr lang="en-US" sz="2100">
                <a:solidFill>
                  <a:srgbClr val="000000"/>
                </a:solidFill>
                <a:latin typeface="Arimo"/>
              </a:rPr>
              <a:t>	 - student of Software Engineering</a:t>
            </a:r>
          </a:p>
          <a:p>
            <a:pPr marL="488632" lvl="1" indent="-244316" algn="l">
              <a:lnSpc>
                <a:spcPts val="3887"/>
              </a:lnSpc>
              <a:buFont typeface="Arial"/>
              <a:buChar char="•"/>
            </a:pPr>
            <a:r>
              <a:rPr lang="en-US" sz="2700">
                <a:solidFill>
                  <a:srgbClr val="276F8C"/>
                </a:solidFill>
                <a:latin typeface="Arimo Bold"/>
              </a:rPr>
              <a:t>Usability Tester: </a:t>
            </a:r>
          </a:p>
          <a:p>
            <a:pPr marL="434340" lvl="1" indent="-217170" algn="l">
              <a:lnSpc>
                <a:spcPts val="3456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	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Duru Karacan </a:t>
            </a:r>
          </a:p>
          <a:p>
            <a:pPr marL="380048" lvl="1" indent="-190024" algn="l">
              <a:lnSpc>
                <a:spcPts val="3024"/>
              </a:lnSpc>
            </a:pPr>
            <a:r>
              <a:rPr lang="en-US" sz="2100">
                <a:solidFill>
                  <a:srgbClr val="000000"/>
                </a:solidFill>
                <a:latin typeface="Arimo"/>
              </a:rPr>
              <a:t>	- student of Software Engineering</a:t>
            </a:r>
          </a:p>
          <a:p>
            <a:pPr marL="488632" lvl="1" indent="-244316" algn="l">
              <a:lnSpc>
                <a:spcPts val="3887"/>
              </a:lnSpc>
              <a:buFont typeface="Arial"/>
              <a:buChar char="•"/>
            </a:pPr>
            <a:r>
              <a:rPr lang="en-US" sz="2700">
                <a:solidFill>
                  <a:srgbClr val="276F8C"/>
                </a:solidFill>
                <a:latin typeface="Arimo Bold"/>
              </a:rPr>
              <a:t>Technical Analyst: </a:t>
            </a:r>
          </a:p>
          <a:p>
            <a:pPr marL="434340" lvl="1" indent="-217170" algn="l">
              <a:lnSpc>
                <a:spcPts val="3456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	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Hikmetcan Altaş </a:t>
            </a:r>
          </a:p>
          <a:p>
            <a:pPr marL="380048" lvl="1" indent="-190024" algn="l">
              <a:lnSpc>
                <a:spcPts val="3024"/>
              </a:lnSpc>
            </a:pPr>
            <a:r>
              <a:rPr lang="en-US" sz="2100">
                <a:solidFill>
                  <a:srgbClr val="000000"/>
                </a:solidFill>
                <a:latin typeface="Arimo"/>
              </a:rPr>
              <a:t>	- student of Computer Engineering</a:t>
            </a:r>
          </a:p>
          <a:p>
            <a:pPr marL="380048" lvl="1" indent="-190024" algn="l">
              <a:lnSpc>
                <a:spcPts val="3024"/>
              </a:lnSpc>
            </a:pPr>
            <a:endParaRPr lang="en-US" sz="2100">
              <a:solidFill>
                <a:srgbClr val="000000"/>
              </a:solidFill>
              <a:latin typeface="Arimo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7364544" y="2953184"/>
            <a:ext cx="10514438" cy="5917242"/>
          </a:xfrm>
          <a:custGeom>
            <a:avLst/>
            <a:gdLst/>
            <a:ahLst/>
            <a:cxnLst/>
            <a:rect l="l" t="t" r="r" b="b"/>
            <a:pathLst>
              <a:path w="10514438" h="5917242">
                <a:moveTo>
                  <a:pt x="0" y="0"/>
                </a:moveTo>
                <a:lnTo>
                  <a:pt x="10514438" y="0"/>
                </a:lnTo>
                <a:lnTo>
                  <a:pt x="10514438" y="5917242"/>
                </a:lnTo>
                <a:lnTo>
                  <a:pt x="0" y="5917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11152686" y="2128349"/>
            <a:ext cx="5655213" cy="77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Britannic Bold"/>
              </a:rPr>
              <a:t>TEAM MDH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0262" y="2119159"/>
            <a:ext cx="5604592" cy="323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>
                <a:solidFill>
                  <a:srgbClr val="4A7090"/>
                </a:solidFill>
                <a:latin typeface="Arimo Bold"/>
              </a:rPr>
              <a:t>FIGMA TUTORIAL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70262" y="5557313"/>
            <a:ext cx="5389251" cy="176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</a:pPr>
            <a:r>
              <a:rPr lang="en-US" sz="2700">
                <a:solidFill>
                  <a:srgbClr val="000000"/>
                </a:solidFill>
                <a:latin typeface="Arimo"/>
              </a:rPr>
              <a:t>Updated Health Pass Application tutorial for first time users</a:t>
            </a:r>
          </a:p>
          <a:p>
            <a:pPr algn="l">
              <a:lnSpc>
                <a:spcPts val="3887"/>
              </a:lnSpc>
            </a:pPr>
            <a:endParaRPr lang="en-US" sz="2700">
              <a:solidFill>
                <a:srgbClr val="000000"/>
              </a:solidFill>
              <a:latin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7180" y="9706173"/>
            <a:ext cx="5058591" cy="47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350">
                <a:solidFill>
                  <a:srgbClr val="000000"/>
                </a:solidFill>
                <a:latin typeface="Arimo"/>
              </a:rPr>
              <a:t>12/18/2023</a:t>
            </a: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9049" t="1394" r="27940" b="1368"/>
          <a:stretch>
            <a:fillRect/>
          </a:stretch>
        </p:blipFill>
        <p:spPr>
          <a:xfrm>
            <a:off x="10482052" y="564243"/>
            <a:ext cx="4457370" cy="9160980"/>
          </a:xfrm>
          <a:prstGeom prst="roundRect">
            <a:avLst/>
          </a:prstGeom>
          <a:ln>
            <a:noFill/>
          </a:ln>
        </p:spPr>
      </p:pic>
      <p:sp>
        <p:nvSpPr>
          <p:cNvPr id="6" name="TextBox 6"/>
          <p:cNvSpPr txBox="1"/>
          <p:nvPr/>
        </p:nvSpPr>
        <p:spPr>
          <a:xfrm>
            <a:off x="17539683" y="9706173"/>
            <a:ext cx="460930" cy="47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20"/>
              </a:lnSpc>
            </a:pPr>
            <a:r>
              <a:rPr lang="en-US" sz="1350">
                <a:solidFill>
                  <a:srgbClr val="000000"/>
                </a:solidFill>
                <a:latin typeface="Arimo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412" y="721408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000000"/>
                </a:solidFill>
                <a:latin typeface="Arimo Bold"/>
              </a:rPr>
              <a:t>Our Rec. for welcome page:</a:t>
            </a:r>
          </a:p>
        </p:txBody>
      </p:sp>
      <p:sp>
        <p:nvSpPr>
          <p:cNvPr id="3" name="Freeform 3"/>
          <p:cNvSpPr/>
          <p:nvPr/>
        </p:nvSpPr>
        <p:spPr>
          <a:xfrm>
            <a:off x="918972" y="1672154"/>
            <a:ext cx="3681519" cy="7967733"/>
          </a:xfrm>
          <a:custGeom>
            <a:avLst/>
            <a:gdLst/>
            <a:ahLst/>
            <a:cxnLst/>
            <a:rect l="l" t="t" r="r" b="b"/>
            <a:pathLst>
              <a:path w="3681519" h="7967733">
                <a:moveTo>
                  <a:pt x="0" y="0"/>
                </a:moveTo>
                <a:lnTo>
                  <a:pt x="3681519" y="0"/>
                </a:lnTo>
                <a:lnTo>
                  <a:pt x="3681519" y="7967732"/>
                </a:lnTo>
                <a:lnTo>
                  <a:pt x="0" y="796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4991247" y="2979495"/>
            <a:ext cx="12268053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endParaRPr/>
          </a:p>
          <a:p>
            <a:pPr marL="461486" lvl="1" indent="-230743" algn="l">
              <a:lnSpc>
                <a:spcPts val="3060"/>
              </a:lnSpc>
              <a:buFont typeface="Arial"/>
              <a:buChar char="•"/>
            </a:pPr>
            <a:r>
              <a:rPr lang="en-US" sz="2550">
                <a:solidFill>
                  <a:srgbClr val="276F8C"/>
                </a:solidFill>
                <a:latin typeface="Arimo Bold"/>
              </a:rPr>
              <a:t>Problem 1: </a:t>
            </a:r>
            <a:r>
              <a:rPr lang="en-US" sz="2550">
                <a:solidFill>
                  <a:srgbClr val="000000"/>
                </a:solidFill>
                <a:latin typeface="Arimo Bold"/>
              </a:rPr>
              <a:t>A user session is not created</a:t>
            </a:r>
          </a:p>
          <a:p>
            <a:pPr marL="461486" lvl="1" indent="-230743" algn="l">
              <a:lnSpc>
                <a:spcPts val="3060"/>
              </a:lnSpc>
              <a:buFont typeface="Arial"/>
              <a:buChar char="•"/>
            </a:pPr>
            <a:r>
              <a:rPr lang="en-US" sz="2550">
                <a:solidFill>
                  <a:srgbClr val="276F8C"/>
                </a:solidFill>
                <a:latin typeface="Arimo Bold"/>
              </a:rPr>
              <a:t>Solution: </a:t>
            </a:r>
            <a:r>
              <a:rPr lang="en-US" sz="2550">
                <a:solidFill>
                  <a:srgbClr val="000000"/>
                </a:solidFill>
                <a:latin typeface="Arimo Bold"/>
              </a:rPr>
              <a:t>A user profile can be established</a:t>
            </a:r>
            <a:r>
              <a:rPr lang="en-US" sz="2550">
                <a:solidFill>
                  <a:srgbClr val="000000"/>
                </a:solidFill>
                <a:latin typeface="Arimo"/>
              </a:rPr>
              <a:t>, encouraging the user to adopt the application.</a:t>
            </a:r>
          </a:p>
          <a:p>
            <a:pPr marL="461486" lvl="1" indent="-230743" algn="l">
              <a:lnSpc>
                <a:spcPts val="3060"/>
              </a:lnSpc>
            </a:pPr>
            <a:endParaRPr lang="en-US" sz="2550">
              <a:solidFill>
                <a:srgbClr val="000000"/>
              </a:solidFill>
              <a:latin typeface="Arimo"/>
            </a:endParaRPr>
          </a:p>
          <a:p>
            <a:pPr marL="461486" lvl="1" indent="-230743" algn="l">
              <a:lnSpc>
                <a:spcPts val="3060"/>
              </a:lnSpc>
            </a:pPr>
            <a:endParaRPr lang="en-US" sz="2550">
              <a:solidFill>
                <a:srgbClr val="000000"/>
              </a:solidFill>
              <a:latin typeface="Arimo"/>
            </a:endParaRPr>
          </a:p>
          <a:p>
            <a:pPr marL="461162" lvl="1" indent="-230581" algn="l">
              <a:lnSpc>
                <a:spcPts val="3060"/>
              </a:lnSpc>
              <a:buFont typeface="Arial"/>
              <a:buChar char="•"/>
            </a:pPr>
            <a:r>
              <a:rPr lang="en-US" sz="2550">
                <a:solidFill>
                  <a:srgbClr val="276F8C"/>
                </a:solidFill>
                <a:latin typeface="Arimo Bold"/>
              </a:rPr>
              <a:t>Added Extra Feature 1:  </a:t>
            </a:r>
            <a:r>
              <a:rPr lang="en-US" sz="2550">
                <a:solidFill>
                  <a:srgbClr val="000000"/>
                </a:solidFill>
                <a:latin typeface="Arimo Bold"/>
              </a:rPr>
              <a:t>A scrolling agenda box can be added </a:t>
            </a:r>
            <a:r>
              <a:rPr lang="en-US" sz="2550">
                <a:solidFill>
                  <a:srgbClr val="000000"/>
                </a:solidFill>
                <a:latin typeface="Arimo"/>
              </a:rPr>
              <a:t>to the homepage to inform users about the health certificates they need to have when visiting different countries, and a search box can be included for research purposes.</a:t>
            </a:r>
          </a:p>
          <a:p>
            <a:pPr marL="461486" lvl="1" indent="-230743" algn="l">
              <a:lnSpc>
                <a:spcPts val="3060"/>
              </a:lnSpc>
            </a:pPr>
            <a:endParaRPr lang="en-US" sz="2550">
              <a:solidFill>
                <a:srgbClr val="000000"/>
              </a:solidFill>
              <a:latin typeface="Arimo"/>
            </a:endParaRPr>
          </a:p>
          <a:p>
            <a:pPr marL="461486" lvl="1" indent="-230743" algn="l">
              <a:lnSpc>
                <a:spcPts val="3060"/>
              </a:lnSpc>
            </a:pPr>
            <a:endParaRPr lang="en-US" sz="2550">
              <a:solidFill>
                <a:srgbClr val="000000"/>
              </a:solidFill>
              <a:latin typeface="Arimo"/>
            </a:endParaRPr>
          </a:p>
          <a:p>
            <a:pPr marL="461486" lvl="1" indent="-230743" algn="l">
              <a:lnSpc>
                <a:spcPts val="3060"/>
              </a:lnSpc>
              <a:buFont typeface="Arial"/>
              <a:buChar char="•"/>
            </a:pPr>
            <a:r>
              <a:rPr lang="en-US" sz="2550">
                <a:solidFill>
                  <a:srgbClr val="276F8C"/>
                </a:solidFill>
                <a:latin typeface="Arimo Bold"/>
              </a:rPr>
              <a:t>Added Extra Feature 3: </a:t>
            </a:r>
            <a:r>
              <a:rPr lang="en-US" sz="2550">
                <a:solidFill>
                  <a:srgbClr val="000000"/>
                </a:solidFill>
                <a:latin typeface="Arimo Bold"/>
              </a:rPr>
              <a:t>Navigation bar, </a:t>
            </a:r>
            <a:r>
              <a:rPr lang="en-US" sz="2550">
                <a:solidFill>
                  <a:srgbClr val="000000"/>
                </a:solidFill>
                <a:latin typeface="Arimo"/>
              </a:rPr>
              <a:t>for easy navigation at the bottom of the page;  </a:t>
            </a:r>
            <a:r>
              <a:rPr lang="en-US" sz="2550">
                <a:solidFill>
                  <a:srgbClr val="000000"/>
                </a:solidFill>
                <a:latin typeface="Arimo Bold"/>
              </a:rPr>
              <a:t>home, user profile, and back buttons can be added.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3780" y="639325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000000"/>
                </a:solidFill>
                <a:latin typeface="Arimo Bold"/>
              </a:rPr>
              <a:t>Our Rec. for digital health wallet screen:</a:t>
            </a:r>
          </a:p>
        </p:txBody>
      </p:sp>
      <p:sp>
        <p:nvSpPr>
          <p:cNvPr id="3" name="Freeform 3"/>
          <p:cNvSpPr/>
          <p:nvPr/>
        </p:nvSpPr>
        <p:spPr>
          <a:xfrm>
            <a:off x="4492569" y="1927156"/>
            <a:ext cx="3601620" cy="7794812"/>
          </a:xfrm>
          <a:custGeom>
            <a:avLst/>
            <a:gdLst/>
            <a:ahLst/>
            <a:cxnLst/>
            <a:rect l="l" t="t" r="r" b="b"/>
            <a:pathLst>
              <a:path w="3601620" h="7794812">
                <a:moveTo>
                  <a:pt x="0" y="0"/>
                </a:moveTo>
                <a:lnTo>
                  <a:pt x="3601620" y="0"/>
                </a:lnTo>
                <a:lnTo>
                  <a:pt x="3601620" y="7794812"/>
                </a:lnTo>
                <a:lnTo>
                  <a:pt x="0" y="779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>
            <a:off x="508226" y="1927156"/>
            <a:ext cx="3600230" cy="7794812"/>
          </a:xfrm>
          <a:custGeom>
            <a:avLst/>
            <a:gdLst/>
            <a:ahLst/>
            <a:cxnLst/>
            <a:rect l="l" t="t" r="r" b="b"/>
            <a:pathLst>
              <a:path w="3600230" h="7794812">
                <a:moveTo>
                  <a:pt x="0" y="0"/>
                </a:moveTo>
                <a:lnTo>
                  <a:pt x="3600229" y="0"/>
                </a:lnTo>
                <a:lnTo>
                  <a:pt x="3600229" y="7794812"/>
                </a:lnTo>
                <a:lnTo>
                  <a:pt x="0" y="7794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8712926" y="2583451"/>
            <a:ext cx="8802500" cy="753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Problem 1:</a:t>
            </a:r>
            <a:r>
              <a:rPr lang="en-US" sz="2400">
                <a:solidFill>
                  <a:srgbClr val="0D0D0D"/>
                </a:solidFill>
                <a:latin typeface="Arimo"/>
              </a:rPr>
              <a:t> When entering the page, it mentions the ability to add certificates via e-Nabız</a:t>
            </a:r>
            <a:r>
              <a:rPr lang="en-US" sz="2400">
                <a:solidFill>
                  <a:srgbClr val="0D0D0D"/>
                </a:solidFill>
                <a:latin typeface="Arimo Bold"/>
              </a:rPr>
              <a:t>, but there is no link or clickable area directing to e-Nabız. </a:t>
            </a: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Solution: </a:t>
            </a:r>
            <a:r>
              <a:rPr lang="en-US" sz="2400">
                <a:solidFill>
                  <a:srgbClr val="0D0D0D"/>
                </a:solidFill>
                <a:latin typeface="Arimo Bold"/>
              </a:rPr>
              <a:t>An</a:t>
            </a:r>
            <a:r>
              <a:rPr lang="en-US" sz="2400">
                <a:solidFill>
                  <a:srgbClr val="0D0D0D"/>
                </a:solidFill>
                <a:latin typeface="Arimo"/>
              </a:rPr>
              <a:t> </a:t>
            </a:r>
            <a:r>
              <a:rPr lang="en-US" sz="2400">
                <a:solidFill>
                  <a:srgbClr val="0D0D0D"/>
                </a:solidFill>
                <a:latin typeface="Arimo Bold"/>
              </a:rPr>
              <a:t>Connect with e-Nabız extension can be added.</a:t>
            </a:r>
            <a:r>
              <a:rPr lang="en-US" sz="2400">
                <a:solidFill>
                  <a:srgbClr val="276F8C"/>
                </a:solidFill>
                <a:latin typeface="Arimo Bold"/>
              </a:rPr>
              <a:t> </a:t>
            </a:r>
            <a:r>
              <a:rPr lang="en-US" sz="2400">
                <a:solidFill>
                  <a:srgbClr val="0D0D0D"/>
                </a:solidFill>
                <a:latin typeface="Arimo"/>
              </a:rPr>
              <a:t>To further streamline this process, allowing users to import certificates without hassle.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D0D0D"/>
              </a:solidFill>
              <a:latin typeface="Arimo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Problem 2</a:t>
            </a:r>
            <a:r>
              <a:rPr lang="en-US" sz="2400">
                <a:solidFill>
                  <a:srgbClr val="276F8C"/>
                </a:solidFill>
                <a:latin typeface="Arimo"/>
              </a:rPr>
              <a:t>: </a:t>
            </a:r>
            <a:r>
              <a:rPr lang="en-US" sz="2400">
                <a:solidFill>
                  <a:srgbClr val="0D0D0D"/>
                </a:solidFill>
                <a:latin typeface="Arimo Bold"/>
              </a:rPr>
              <a:t>After adding certificates, selecting and checking certificates becomes challenging, </a:t>
            </a:r>
            <a:r>
              <a:rPr lang="en-US" sz="2400">
                <a:solidFill>
                  <a:srgbClr val="0D0D0D"/>
                </a:solidFill>
                <a:latin typeface="Arimo"/>
              </a:rPr>
              <a:t>especially when multiple categories of certificates are added. </a:t>
            </a: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Solution: </a:t>
            </a:r>
            <a:r>
              <a:rPr lang="en-US" sz="2400">
                <a:solidFill>
                  <a:srgbClr val="0D0D0D"/>
                </a:solidFill>
                <a:latin typeface="Arimo Bold"/>
              </a:rPr>
              <a:t>A filtering and sorting section should be placed </a:t>
            </a:r>
            <a:r>
              <a:rPr lang="en-US" sz="2400">
                <a:solidFill>
                  <a:srgbClr val="0D0D0D"/>
                </a:solidFill>
                <a:latin typeface="Arimo"/>
              </a:rPr>
              <a:t>above to make it easier to find the desired certificate when multiple categories are present. Additionally, to facilitate </a:t>
            </a:r>
            <a:r>
              <a:rPr lang="en-US" sz="2400">
                <a:solidFill>
                  <a:srgbClr val="0D0D0D"/>
                </a:solidFill>
                <a:latin typeface="Arimo Bold"/>
              </a:rPr>
              <a:t>the direct selection of the desired certificate, different listing options for certificates should be introduced.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D0D0D"/>
              </a:solidFill>
              <a:latin typeface="Arimo Bold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Added Extra Feature 1: 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Navigation bar, </a:t>
            </a:r>
            <a:r>
              <a:rPr lang="en-US" sz="2400">
                <a:solidFill>
                  <a:srgbClr val="000000"/>
                </a:solidFill>
                <a:latin typeface="Arimo"/>
              </a:rPr>
              <a:t>for easy navigation at the bottom of the page;  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home, user profile, and back buttons can be added.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412" y="639325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000000"/>
                </a:solidFill>
                <a:latin typeface="Arimo Bold"/>
              </a:rPr>
              <a:t>Our Rec. for Scanning Sertificate:</a:t>
            </a:r>
          </a:p>
        </p:txBody>
      </p:sp>
      <p:sp>
        <p:nvSpPr>
          <p:cNvPr id="3" name="Freeform 3"/>
          <p:cNvSpPr/>
          <p:nvPr/>
        </p:nvSpPr>
        <p:spPr>
          <a:xfrm>
            <a:off x="918972" y="1868356"/>
            <a:ext cx="3529434" cy="7638584"/>
          </a:xfrm>
          <a:custGeom>
            <a:avLst/>
            <a:gdLst/>
            <a:ahLst/>
            <a:cxnLst/>
            <a:rect l="l" t="t" r="r" b="b"/>
            <a:pathLst>
              <a:path w="3529434" h="7638584">
                <a:moveTo>
                  <a:pt x="0" y="0"/>
                </a:moveTo>
                <a:lnTo>
                  <a:pt x="3529434" y="0"/>
                </a:lnTo>
                <a:lnTo>
                  <a:pt x="3529434" y="7638584"/>
                </a:lnTo>
                <a:lnTo>
                  <a:pt x="0" y="7638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5051976" y="2733579"/>
            <a:ext cx="12268053" cy="6727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Problem 1:</a:t>
            </a:r>
            <a:r>
              <a:rPr lang="en-US" sz="2400">
                <a:solidFill>
                  <a:srgbClr val="0D0D0D"/>
                </a:solidFill>
                <a:latin typeface="Arimo"/>
              </a:rPr>
              <a:t> 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There is no warning when the QR code is incorrect or invalid while scanning</a:t>
            </a:r>
            <a:r>
              <a:rPr lang="en-US" sz="2400">
                <a:solidFill>
                  <a:srgbClr val="000000"/>
                </a:solidFill>
                <a:latin typeface="Arimo"/>
              </a:rPr>
              <a:t>. </a:t>
            </a: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Solution: </a:t>
            </a:r>
            <a:r>
              <a:rPr lang="en-US" sz="2400">
                <a:solidFill>
                  <a:srgbClr val="000000"/>
                </a:solidFill>
                <a:latin typeface="Arimo"/>
              </a:rPr>
              <a:t>A prompt for such cases can be quickly implemented to provide feedback.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Arimo"/>
            </a:endParaRP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Arimo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Added Extra Feature 1: </a:t>
            </a:r>
            <a:r>
              <a:rPr lang="en-US" sz="2400">
                <a:solidFill>
                  <a:srgbClr val="000000"/>
                </a:solidFill>
                <a:latin typeface="Arimo"/>
              </a:rPr>
              <a:t> When adding a certificate here, 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a few alternative options to the QR code can be included</a:t>
            </a:r>
            <a:r>
              <a:rPr lang="en-US" sz="2400">
                <a:solidFill>
                  <a:srgbClr val="000000"/>
                </a:solidFill>
                <a:latin typeface="Arimo"/>
              </a:rPr>
              <a:t> (such as a written encrypted version of the QR code).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Arimo"/>
            </a:endParaRP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Arimo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Added Extra Feature 2: 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A button for e-Nabız can also be added here.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Arimo Bold"/>
            </a:endParaRP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Arimo Bold"/>
            </a:endParaRPr>
          </a:p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276F8C"/>
                </a:solidFill>
                <a:latin typeface="Arimo Bold"/>
              </a:rPr>
              <a:t>Added Extra Feature 1: 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Navigation bar, </a:t>
            </a:r>
            <a:r>
              <a:rPr lang="en-US" sz="2400">
                <a:solidFill>
                  <a:srgbClr val="000000"/>
                </a:solidFill>
                <a:latin typeface="Arimo"/>
              </a:rPr>
              <a:t>for easy navigation at the bottom of the page;  </a:t>
            </a:r>
            <a:r>
              <a:rPr lang="en-US" sz="2400">
                <a:solidFill>
                  <a:srgbClr val="000000"/>
                </a:solidFill>
                <a:latin typeface="Arimo Bold"/>
              </a:rPr>
              <a:t>home, user profile, and back buttons can be added.</a:t>
            </a: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Arimo Bold"/>
            </a:endParaRPr>
          </a:p>
          <a:p>
            <a:pPr marL="434340" lvl="1" indent="-217170" algn="l">
              <a:lnSpc>
                <a:spcPts val="2879"/>
              </a:lnSpc>
            </a:pPr>
            <a:endParaRPr lang="en-US" sz="240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76531" y="6237645"/>
            <a:ext cx="3571875" cy="3571875"/>
          </a:xfrm>
          <a:custGeom>
            <a:avLst/>
            <a:gdLst/>
            <a:ahLst/>
            <a:cxnLst/>
            <a:rect l="l" t="t" r="r" b="b"/>
            <a:pathLst>
              <a:path w="3571875" h="3571875">
                <a:moveTo>
                  <a:pt x="0" y="0"/>
                </a:moveTo>
                <a:lnTo>
                  <a:pt x="3571875" y="0"/>
                </a:lnTo>
                <a:lnTo>
                  <a:pt x="3571875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64398" y="1896894"/>
            <a:ext cx="4030190" cy="8141799"/>
            <a:chOff x="0" y="0"/>
            <a:chExt cx="5373587" cy="10855732"/>
          </a:xfrm>
        </p:grpSpPr>
        <p:grpSp>
          <p:nvGrpSpPr>
            <p:cNvPr id="3" name="Group 3"/>
            <p:cNvGrpSpPr/>
            <p:nvPr/>
          </p:nvGrpSpPr>
          <p:grpSpPr>
            <a:xfrm>
              <a:off x="288717" y="256637"/>
              <a:ext cx="4892007" cy="10353045"/>
              <a:chOff x="0" y="0"/>
              <a:chExt cx="6077712" cy="1286237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077712" cy="12862375"/>
              </a:xfrm>
              <a:custGeom>
                <a:avLst/>
                <a:gdLst/>
                <a:ahLst/>
                <a:cxnLst/>
                <a:rect l="l" t="t" r="r" b="b"/>
                <a:pathLst>
                  <a:path w="6077712" h="12862375">
                    <a:moveTo>
                      <a:pt x="6077712" y="379982"/>
                    </a:moveTo>
                    <a:lnTo>
                      <a:pt x="6077712" y="12482394"/>
                    </a:lnTo>
                    <a:cubicBezTo>
                      <a:pt x="6077712" y="12692334"/>
                      <a:pt x="5932657" y="12862375"/>
                      <a:pt x="5753567" y="12862375"/>
                    </a:cubicBezTo>
                    <a:lnTo>
                      <a:pt x="324145" y="12862375"/>
                    </a:lnTo>
                    <a:cubicBezTo>
                      <a:pt x="145055" y="12862375"/>
                      <a:pt x="0" y="12692334"/>
                      <a:pt x="0" y="12482394"/>
                    </a:cubicBezTo>
                    <a:lnTo>
                      <a:pt x="0" y="379982"/>
                    </a:lnTo>
                    <a:cubicBezTo>
                      <a:pt x="0" y="170042"/>
                      <a:pt x="145055" y="0"/>
                      <a:pt x="324145" y="0"/>
                    </a:cubicBezTo>
                    <a:lnTo>
                      <a:pt x="5753567" y="0"/>
                    </a:lnTo>
                    <a:cubicBezTo>
                      <a:pt x="5932657" y="0"/>
                      <a:pt x="6077712" y="170042"/>
                      <a:pt x="6077712" y="379982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tr-TR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288717" y="256637"/>
              <a:ext cx="4794363" cy="10353045"/>
            </a:xfrm>
            <a:custGeom>
              <a:avLst/>
              <a:gdLst/>
              <a:ahLst/>
              <a:cxnLst/>
              <a:rect l="l" t="t" r="r" b="b"/>
              <a:pathLst>
                <a:path w="4794363" h="10353045">
                  <a:moveTo>
                    <a:pt x="0" y="0"/>
                  </a:moveTo>
                  <a:lnTo>
                    <a:pt x="4794363" y="0"/>
                  </a:lnTo>
                  <a:lnTo>
                    <a:pt x="4794363" y="10353044"/>
                  </a:lnTo>
                  <a:lnTo>
                    <a:pt x="0" y="10353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3587" cy="10855732"/>
            </a:xfrm>
            <a:custGeom>
              <a:avLst/>
              <a:gdLst/>
              <a:ahLst/>
              <a:cxnLst/>
              <a:rect l="l" t="t" r="r" b="b"/>
              <a:pathLst>
                <a:path w="5373587" h="10855732">
                  <a:moveTo>
                    <a:pt x="0" y="0"/>
                  </a:moveTo>
                  <a:lnTo>
                    <a:pt x="5373587" y="0"/>
                  </a:lnTo>
                  <a:lnTo>
                    <a:pt x="5373587" y="10855732"/>
                  </a:lnTo>
                  <a:lnTo>
                    <a:pt x="0" y="10855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23455" y="1896894"/>
            <a:ext cx="4030190" cy="8141799"/>
            <a:chOff x="0" y="0"/>
            <a:chExt cx="5373587" cy="10855732"/>
          </a:xfrm>
        </p:grpSpPr>
        <p:sp>
          <p:nvSpPr>
            <p:cNvPr id="8" name="Freeform 8"/>
            <p:cNvSpPr/>
            <p:nvPr/>
          </p:nvSpPr>
          <p:spPr>
            <a:xfrm>
              <a:off x="316100" y="156901"/>
              <a:ext cx="4741387" cy="10412228"/>
            </a:xfrm>
            <a:custGeom>
              <a:avLst/>
              <a:gdLst/>
              <a:ahLst/>
              <a:cxnLst/>
              <a:rect l="l" t="t" r="r" b="b"/>
              <a:pathLst>
                <a:path w="4741387" h="10412228">
                  <a:moveTo>
                    <a:pt x="0" y="0"/>
                  </a:moveTo>
                  <a:lnTo>
                    <a:pt x="4741387" y="0"/>
                  </a:lnTo>
                  <a:lnTo>
                    <a:pt x="4741387" y="10412228"/>
                  </a:lnTo>
                  <a:lnTo>
                    <a:pt x="0" y="10412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30" r="-630"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373587" cy="10855732"/>
            </a:xfrm>
            <a:custGeom>
              <a:avLst/>
              <a:gdLst/>
              <a:ahLst/>
              <a:cxnLst/>
              <a:rect l="l" t="t" r="r" b="b"/>
              <a:pathLst>
                <a:path w="5373587" h="10855732">
                  <a:moveTo>
                    <a:pt x="0" y="0"/>
                  </a:moveTo>
                  <a:lnTo>
                    <a:pt x="5373587" y="0"/>
                  </a:lnTo>
                  <a:lnTo>
                    <a:pt x="5373587" y="10855732"/>
                  </a:lnTo>
                  <a:lnTo>
                    <a:pt x="0" y="10855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10412" y="897255"/>
            <a:ext cx="15797487" cy="15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2"/>
              </a:lnSpc>
            </a:pPr>
            <a:r>
              <a:rPr lang="en-US" sz="5400">
                <a:solidFill>
                  <a:srgbClr val="276F8C"/>
                </a:solidFill>
                <a:latin typeface="Arimo Bold"/>
              </a:rPr>
              <a:t>Login Page</a:t>
            </a:r>
          </a:p>
        </p:txBody>
      </p:sp>
      <p:sp>
        <p:nvSpPr>
          <p:cNvPr id="11" name="AutoShape 11"/>
          <p:cNvSpPr/>
          <p:nvPr/>
        </p:nvSpPr>
        <p:spPr>
          <a:xfrm>
            <a:off x="7730163" y="5654202"/>
            <a:ext cx="2357985" cy="0"/>
          </a:xfrm>
          <a:prstGeom prst="line">
            <a:avLst/>
          </a:prstGeom>
          <a:ln w="95250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625" y="566829"/>
            <a:ext cx="15797487" cy="201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8"/>
              </a:lnSpc>
            </a:pPr>
            <a:r>
              <a:rPr lang="en-US" sz="4859">
                <a:solidFill>
                  <a:srgbClr val="276F8C"/>
                </a:solidFill>
                <a:latin typeface="Arimo Bold"/>
              </a:rPr>
              <a:t>Welcome Page</a:t>
            </a:r>
          </a:p>
          <a:p>
            <a:pPr algn="l">
              <a:lnSpc>
                <a:spcPts val="5248"/>
              </a:lnSpc>
            </a:pPr>
            <a:r>
              <a:rPr lang="en-US" sz="4859">
                <a:solidFill>
                  <a:srgbClr val="276F8C"/>
                </a:solidFill>
                <a:latin typeface="Arimo Bold"/>
              </a:rPr>
              <a:t>Problem 1: </a:t>
            </a:r>
            <a:r>
              <a:rPr lang="en-US" sz="4859">
                <a:solidFill>
                  <a:srgbClr val="000000"/>
                </a:solidFill>
                <a:latin typeface="Arimo Bold"/>
              </a:rPr>
              <a:t>A user session is not created</a:t>
            </a:r>
          </a:p>
          <a:p>
            <a:pPr algn="l">
              <a:lnSpc>
                <a:spcPts val="5248"/>
              </a:lnSpc>
            </a:pPr>
            <a:endParaRPr lang="en-US" sz="4859">
              <a:solidFill>
                <a:srgbClr val="000000"/>
              </a:solidFill>
              <a:latin typeface="Arimo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908807" y="2220232"/>
            <a:ext cx="3890137" cy="7858863"/>
            <a:chOff x="0" y="0"/>
            <a:chExt cx="5186849" cy="10478483"/>
          </a:xfrm>
        </p:grpSpPr>
        <p:grpSp>
          <p:nvGrpSpPr>
            <p:cNvPr id="4" name="Group 4"/>
            <p:cNvGrpSpPr/>
            <p:nvPr/>
          </p:nvGrpSpPr>
          <p:grpSpPr>
            <a:xfrm>
              <a:off x="278683" y="247718"/>
              <a:ext cx="4722004" cy="9993265"/>
              <a:chOff x="0" y="0"/>
              <a:chExt cx="6077712" cy="1286237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077712" cy="12862375"/>
              </a:xfrm>
              <a:custGeom>
                <a:avLst/>
                <a:gdLst/>
                <a:ahLst/>
                <a:cxnLst/>
                <a:rect l="l" t="t" r="r" b="b"/>
                <a:pathLst>
                  <a:path w="6077712" h="12862375">
                    <a:moveTo>
                      <a:pt x="6077712" y="379982"/>
                    </a:moveTo>
                    <a:lnTo>
                      <a:pt x="6077712" y="12482394"/>
                    </a:lnTo>
                    <a:cubicBezTo>
                      <a:pt x="6077712" y="12692334"/>
                      <a:pt x="5932657" y="12862375"/>
                      <a:pt x="5753567" y="12862375"/>
                    </a:cubicBezTo>
                    <a:lnTo>
                      <a:pt x="324145" y="12862375"/>
                    </a:lnTo>
                    <a:cubicBezTo>
                      <a:pt x="145055" y="12862375"/>
                      <a:pt x="0" y="12692334"/>
                      <a:pt x="0" y="12482394"/>
                    </a:cubicBezTo>
                    <a:lnTo>
                      <a:pt x="0" y="379982"/>
                    </a:lnTo>
                    <a:cubicBezTo>
                      <a:pt x="0" y="170042"/>
                      <a:pt x="145055" y="0"/>
                      <a:pt x="324145" y="0"/>
                    </a:cubicBezTo>
                    <a:lnTo>
                      <a:pt x="5753567" y="0"/>
                    </a:lnTo>
                    <a:cubicBezTo>
                      <a:pt x="5932657" y="0"/>
                      <a:pt x="6077712" y="170042"/>
                      <a:pt x="6077712" y="379982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tr-TR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78683" y="247718"/>
              <a:ext cx="4627754" cy="9993265"/>
            </a:xfrm>
            <a:custGeom>
              <a:avLst/>
              <a:gdLst/>
              <a:ahLst/>
              <a:cxnLst/>
              <a:rect l="l" t="t" r="r" b="b"/>
              <a:pathLst>
                <a:path w="4627754" h="9993265">
                  <a:moveTo>
                    <a:pt x="0" y="0"/>
                  </a:moveTo>
                  <a:lnTo>
                    <a:pt x="4627754" y="0"/>
                  </a:lnTo>
                  <a:lnTo>
                    <a:pt x="4627754" y="9993265"/>
                  </a:lnTo>
                  <a:lnTo>
                    <a:pt x="0" y="9993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186849" cy="10478483"/>
            </a:xfrm>
            <a:custGeom>
              <a:avLst/>
              <a:gdLst/>
              <a:ahLst/>
              <a:cxnLst/>
              <a:rect l="l" t="t" r="r" b="b"/>
              <a:pathLst>
                <a:path w="5186849" h="10478483">
                  <a:moveTo>
                    <a:pt x="0" y="0"/>
                  </a:moveTo>
                  <a:lnTo>
                    <a:pt x="5186849" y="0"/>
                  </a:lnTo>
                  <a:lnTo>
                    <a:pt x="5186849" y="10478483"/>
                  </a:lnTo>
                  <a:lnTo>
                    <a:pt x="0" y="10478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8" name="AutoShape 8"/>
          <p:cNvSpPr/>
          <p:nvPr/>
        </p:nvSpPr>
        <p:spPr>
          <a:xfrm>
            <a:off x="6548570" y="8957719"/>
            <a:ext cx="0" cy="0"/>
          </a:xfrm>
          <a:prstGeom prst="line">
            <a:avLst/>
          </a:prstGeom>
          <a:ln w="133350" cap="flat">
            <a:solidFill>
              <a:srgbClr val="276F8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9" name="AutoShape 9"/>
          <p:cNvSpPr/>
          <p:nvPr/>
        </p:nvSpPr>
        <p:spPr>
          <a:xfrm flipV="1">
            <a:off x="6302801" y="5182554"/>
            <a:ext cx="1814657" cy="3771480"/>
          </a:xfrm>
          <a:prstGeom prst="line">
            <a:avLst/>
          </a:prstGeom>
          <a:ln w="95250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10" name="Group 10"/>
          <p:cNvGrpSpPr/>
          <p:nvPr/>
        </p:nvGrpSpPr>
        <p:grpSpPr>
          <a:xfrm>
            <a:off x="8050931" y="3928571"/>
            <a:ext cx="9871181" cy="2662270"/>
            <a:chOff x="0" y="0"/>
            <a:chExt cx="2599817" cy="7011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9817" cy="701174"/>
            </a:xfrm>
            <a:custGeom>
              <a:avLst/>
              <a:gdLst/>
              <a:ahLst/>
              <a:cxnLst/>
              <a:rect l="l" t="t" r="r" b="b"/>
              <a:pathLst>
                <a:path w="2599817" h="701174">
                  <a:moveTo>
                    <a:pt x="39999" y="0"/>
                  </a:moveTo>
                  <a:lnTo>
                    <a:pt x="2559818" y="0"/>
                  </a:lnTo>
                  <a:cubicBezTo>
                    <a:pt x="2581909" y="0"/>
                    <a:pt x="2599817" y="17908"/>
                    <a:pt x="2599817" y="39999"/>
                  </a:cubicBezTo>
                  <a:lnTo>
                    <a:pt x="2599817" y="661175"/>
                  </a:lnTo>
                  <a:cubicBezTo>
                    <a:pt x="2599817" y="671783"/>
                    <a:pt x="2595603" y="681957"/>
                    <a:pt x="2588102" y="689458"/>
                  </a:cubicBezTo>
                  <a:cubicBezTo>
                    <a:pt x="2580600" y="696960"/>
                    <a:pt x="2570426" y="701174"/>
                    <a:pt x="2559818" y="701174"/>
                  </a:cubicBezTo>
                  <a:lnTo>
                    <a:pt x="39999" y="701174"/>
                  </a:lnTo>
                  <a:cubicBezTo>
                    <a:pt x="17908" y="701174"/>
                    <a:pt x="0" y="683266"/>
                    <a:pt x="0" y="661175"/>
                  </a:cubicBezTo>
                  <a:lnTo>
                    <a:pt x="0" y="39999"/>
                  </a:lnTo>
                  <a:cubicBezTo>
                    <a:pt x="0" y="17908"/>
                    <a:pt x="17908" y="0"/>
                    <a:pt x="39999" y="0"/>
                  </a:cubicBezTo>
                  <a:close/>
                </a:path>
              </a:pathLst>
            </a:custGeom>
            <a:solidFill>
              <a:srgbClr val="134263">
                <a:alpha val="3764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599817" cy="720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150454" y="3930477"/>
            <a:ext cx="9485873" cy="254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8"/>
              </a:lnSpc>
              <a:spcBef>
                <a:spcPct val="0"/>
              </a:spcBef>
            </a:pPr>
            <a:r>
              <a:rPr lang="en-US" sz="4812">
                <a:solidFill>
                  <a:srgbClr val="276F8C"/>
                </a:solidFill>
                <a:latin typeface="Arimo Bold"/>
              </a:rPr>
              <a:t>Solution:</a:t>
            </a:r>
            <a:r>
              <a:rPr lang="en-US" sz="4812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4812">
                <a:solidFill>
                  <a:srgbClr val="000000"/>
                </a:solidFill>
                <a:latin typeface="Arimo"/>
                <a:ea typeface="Arimo"/>
              </a:rPr>
              <a:t>A﻿ user profile button has established with back and home page buttons</a:t>
            </a:r>
          </a:p>
        </p:txBody>
      </p:sp>
      <p:sp>
        <p:nvSpPr>
          <p:cNvPr id="14" name="Dikdörtgen: Köşeleri Yuvarlatılmış 13">
            <a:extLst>
              <a:ext uri="{FF2B5EF4-FFF2-40B4-BE49-F238E27FC236}">
                <a16:creationId xmlns:a16="http://schemas.microsoft.com/office/drawing/2014/main" id="{A8507941-0153-F599-7738-2107E8F0A2CD}"/>
              </a:ext>
            </a:extLst>
          </p:cNvPr>
          <p:cNvSpPr/>
          <p:nvPr/>
        </p:nvSpPr>
        <p:spPr>
          <a:xfrm>
            <a:off x="1371600" y="8954034"/>
            <a:ext cx="5105400" cy="1253983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3383" y="2081441"/>
            <a:ext cx="3950172" cy="7980145"/>
            <a:chOff x="0" y="0"/>
            <a:chExt cx="5266896" cy="10640193"/>
          </a:xfrm>
        </p:grpSpPr>
        <p:grpSp>
          <p:nvGrpSpPr>
            <p:cNvPr id="3" name="Group 3"/>
            <p:cNvGrpSpPr/>
            <p:nvPr/>
          </p:nvGrpSpPr>
          <p:grpSpPr>
            <a:xfrm>
              <a:off x="282984" y="251541"/>
              <a:ext cx="4794877" cy="10147487"/>
              <a:chOff x="0" y="0"/>
              <a:chExt cx="6077712" cy="1286237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077712" cy="12862375"/>
              </a:xfrm>
              <a:custGeom>
                <a:avLst/>
                <a:gdLst/>
                <a:ahLst/>
                <a:cxnLst/>
                <a:rect l="l" t="t" r="r" b="b"/>
                <a:pathLst>
                  <a:path w="6077712" h="12862375">
                    <a:moveTo>
                      <a:pt x="6077712" y="379982"/>
                    </a:moveTo>
                    <a:lnTo>
                      <a:pt x="6077712" y="12482394"/>
                    </a:lnTo>
                    <a:cubicBezTo>
                      <a:pt x="6077712" y="12692334"/>
                      <a:pt x="5932657" y="12862375"/>
                      <a:pt x="5753567" y="12862375"/>
                    </a:cubicBezTo>
                    <a:lnTo>
                      <a:pt x="324145" y="12862375"/>
                    </a:lnTo>
                    <a:cubicBezTo>
                      <a:pt x="145055" y="12862375"/>
                      <a:pt x="0" y="12692334"/>
                      <a:pt x="0" y="12482394"/>
                    </a:cubicBezTo>
                    <a:lnTo>
                      <a:pt x="0" y="379982"/>
                    </a:lnTo>
                    <a:cubicBezTo>
                      <a:pt x="0" y="170042"/>
                      <a:pt x="145055" y="0"/>
                      <a:pt x="324145" y="0"/>
                    </a:cubicBezTo>
                    <a:lnTo>
                      <a:pt x="5753567" y="0"/>
                    </a:lnTo>
                    <a:cubicBezTo>
                      <a:pt x="5932657" y="0"/>
                      <a:pt x="6077712" y="170042"/>
                      <a:pt x="6077712" y="379982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tr-TR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282984" y="251541"/>
              <a:ext cx="4699172" cy="10147487"/>
            </a:xfrm>
            <a:custGeom>
              <a:avLst/>
              <a:gdLst/>
              <a:ahLst/>
              <a:cxnLst/>
              <a:rect l="l" t="t" r="r" b="b"/>
              <a:pathLst>
                <a:path w="4699172" h="10147487">
                  <a:moveTo>
                    <a:pt x="0" y="0"/>
                  </a:moveTo>
                  <a:lnTo>
                    <a:pt x="4699172" y="0"/>
                  </a:lnTo>
                  <a:lnTo>
                    <a:pt x="4699172" y="10147487"/>
                  </a:lnTo>
                  <a:lnTo>
                    <a:pt x="0" y="10147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266896" cy="10640193"/>
            </a:xfrm>
            <a:custGeom>
              <a:avLst/>
              <a:gdLst/>
              <a:ahLst/>
              <a:cxnLst/>
              <a:rect l="l" t="t" r="r" b="b"/>
              <a:pathLst>
                <a:path w="5266896" h="10640193">
                  <a:moveTo>
                    <a:pt x="0" y="0"/>
                  </a:moveTo>
                  <a:lnTo>
                    <a:pt x="5266896" y="0"/>
                  </a:lnTo>
                  <a:lnTo>
                    <a:pt x="5266896" y="10640193"/>
                  </a:lnTo>
                  <a:lnTo>
                    <a:pt x="0" y="10640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5098026" y="6039601"/>
            <a:ext cx="3524378" cy="1161298"/>
          </a:xfrm>
          <a:prstGeom prst="line">
            <a:avLst/>
          </a:prstGeom>
          <a:ln w="95250" cap="flat">
            <a:solidFill>
              <a:srgbClr val="276F8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tr-TR" dirty="0"/>
          </a:p>
        </p:txBody>
      </p:sp>
      <p:grpSp>
        <p:nvGrpSpPr>
          <p:cNvPr id="8" name="Group 8"/>
          <p:cNvGrpSpPr/>
          <p:nvPr/>
        </p:nvGrpSpPr>
        <p:grpSpPr>
          <a:xfrm>
            <a:off x="8799647" y="4143928"/>
            <a:ext cx="9069846" cy="3855171"/>
            <a:chOff x="0" y="0"/>
            <a:chExt cx="2388766" cy="10153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8766" cy="1015354"/>
            </a:xfrm>
            <a:custGeom>
              <a:avLst/>
              <a:gdLst/>
              <a:ahLst/>
              <a:cxnLst/>
              <a:rect l="l" t="t" r="r" b="b"/>
              <a:pathLst>
                <a:path w="2388766" h="1015354">
                  <a:moveTo>
                    <a:pt x="43533" y="0"/>
                  </a:moveTo>
                  <a:lnTo>
                    <a:pt x="2345233" y="0"/>
                  </a:lnTo>
                  <a:cubicBezTo>
                    <a:pt x="2369276" y="0"/>
                    <a:pt x="2388766" y="19490"/>
                    <a:pt x="2388766" y="43533"/>
                  </a:cubicBezTo>
                  <a:lnTo>
                    <a:pt x="2388766" y="971821"/>
                  </a:lnTo>
                  <a:cubicBezTo>
                    <a:pt x="2388766" y="995863"/>
                    <a:pt x="2369276" y="1015354"/>
                    <a:pt x="2345233" y="1015354"/>
                  </a:cubicBezTo>
                  <a:lnTo>
                    <a:pt x="43533" y="1015354"/>
                  </a:lnTo>
                  <a:cubicBezTo>
                    <a:pt x="19490" y="1015354"/>
                    <a:pt x="0" y="995863"/>
                    <a:pt x="0" y="971821"/>
                  </a:cubicBezTo>
                  <a:lnTo>
                    <a:pt x="0" y="43533"/>
                  </a:lnTo>
                  <a:cubicBezTo>
                    <a:pt x="0" y="19490"/>
                    <a:pt x="19490" y="0"/>
                    <a:pt x="43533" y="0"/>
                  </a:cubicBezTo>
                  <a:close/>
                </a:path>
              </a:pathLst>
            </a:custGeom>
            <a:solidFill>
              <a:srgbClr val="134263">
                <a:alpha val="37647"/>
              </a:srgbClr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388766" cy="1034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75809" y="557208"/>
            <a:ext cx="15797487" cy="13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4900">
                <a:solidFill>
                  <a:srgbClr val="276F8C"/>
                </a:solidFill>
                <a:latin typeface="Arimo Bold"/>
              </a:rPr>
              <a:t>Welcome Page</a:t>
            </a:r>
          </a:p>
          <a:p>
            <a:pPr algn="l">
              <a:lnSpc>
                <a:spcPts val="5292"/>
              </a:lnSpc>
            </a:pPr>
            <a:r>
              <a:rPr lang="en-US" sz="4900">
                <a:solidFill>
                  <a:srgbClr val="276F8C"/>
                </a:solidFill>
                <a:latin typeface="Arimo Bold"/>
              </a:rPr>
              <a:t>Added Extra Feature 1:  </a:t>
            </a:r>
            <a:r>
              <a:rPr lang="en-US" sz="4900">
                <a:solidFill>
                  <a:srgbClr val="000000"/>
                </a:solidFill>
                <a:latin typeface="Arimo Bold"/>
              </a:rPr>
              <a:t>A scrolling agenda box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4373488"/>
            <a:ext cx="9044670" cy="337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4900">
                <a:solidFill>
                  <a:srgbClr val="000000"/>
                </a:solidFill>
                <a:latin typeface="Arimo"/>
                <a:ea typeface="Arimo"/>
              </a:rPr>
              <a:t>A﻿ scrolling agenda box has added to the homepage to inform users about the health certificates, they need true info when they are planning travel</a:t>
            </a:r>
          </a:p>
        </p:txBody>
      </p:sp>
      <p:sp>
        <p:nvSpPr>
          <p:cNvPr id="15" name="Dikdörtgen: Köşeleri Yuvarlatılmış 14">
            <a:extLst>
              <a:ext uri="{FF2B5EF4-FFF2-40B4-BE49-F238E27FC236}">
                <a16:creationId xmlns:a16="http://schemas.microsoft.com/office/drawing/2014/main" id="{9B063930-9FB9-09FE-F5D1-D3A461906752}"/>
              </a:ext>
            </a:extLst>
          </p:cNvPr>
          <p:cNvSpPr/>
          <p:nvPr/>
        </p:nvSpPr>
        <p:spPr>
          <a:xfrm>
            <a:off x="1742782" y="6367117"/>
            <a:ext cx="3355244" cy="24629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734</Words>
  <Application>Microsoft Macintosh PowerPoint</Application>
  <PresentationFormat>Özel</PresentationFormat>
  <Paragraphs>87</Paragraphs>
  <Slides>18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4" baseType="lpstr">
      <vt:lpstr>Britannic Bold</vt:lpstr>
      <vt:lpstr>Arial</vt:lpstr>
      <vt:lpstr>Arimo Bold</vt:lpstr>
      <vt:lpstr>Arimo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474 part2 taslak1.pptx</dc:title>
  <cp:lastModifiedBy>duru karacan</cp:lastModifiedBy>
  <cp:revision>4</cp:revision>
  <dcterms:created xsi:type="dcterms:W3CDTF">2006-08-16T00:00:00Z</dcterms:created>
  <dcterms:modified xsi:type="dcterms:W3CDTF">2023-12-18T15:32:36Z</dcterms:modified>
  <dc:identifier>DAF3U2Tf_V4</dc:identifier>
</cp:coreProperties>
</file>